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DISN9RLEQ7pXOaTDilpnVrUih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68D2F1-CDD1-41DD-AF45-AD817A72085D}">
  <a:tblStyle styleId="{E268D2F1-CDD1-41DD-AF45-AD817A72085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6CC3DBB-A963-4A0F-BDFD-AC25741FF327}"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94" name="Google Shape;494;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08" name="Google Shape;50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22" name="Google Shape;522;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36" name="Google Shape;536;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9" name="Google Shape;659;g127d9e567cc_1_8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7" name="Google Shape;717;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2" name="Google Shape;742;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49" name="Google Shape;749;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27</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63" name="Google Shape;763;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77" name="Google Shape;777;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91" name="Google Shape;791;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05" name="Google Shape;805;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20" name="Google Shape;820;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32</a:t>
            </a:fld>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36" name="Google Shape;836;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50" name="Google Shape;850;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64" name="Google Shape;864;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79" name="Google Shape;47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09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99"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60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s://github.com/department-of-veterans-affairs/va.gov-team/blob/master/products/health-care/health-apartment/Health%20Hub/Research/Research%20%232/Research%20Plan%202.md" TargetMode="External"/><Relationship Id="rId4" Type="http://schemas.openxmlformats.org/officeDocument/2006/relationships/hyperlink" Target="https://app.zenhub.com/workspaces/myhealth-moteam-6261985a7d74510015ecc547/issues/department-of-veterans-affairs/va.gov-team/4154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45"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j540s05.optimalworkshop.com/treejack/3tcd71tc" TargetMode="External"/><Relationship Id="rId13"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8" Type="http://schemas.openxmlformats.org/officeDocument/2006/relationships/hyperlink" Target="https://ows.io/tj/6o6v15u1" TargetMode="External"/><Relationship Id="rId26" Type="http://schemas.openxmlformats.org/officeDocument/2006/relationships/hyperlink" Target="https://github.com/department-of-veterans-affairs/va.gov-team/blob/master/products/health-care/health-apartment/Health%20Hub/Research/IA%20Tree%20Test%201/Tasks%20and%20path%20for%20IA%20Treejack%20test%205.29.2022.pdf" TargetMode="External"/><Relationship Id="rId3" Type="http://schemas.openxmlformats.org/officeDocument/2006/relationships/hyperlink" Target="https://app.zenhub.com/workspaces/myhealth-moteam-6261985a7d74510015ecc547/issues/department-of-veterans-affairs/va.gov-team/41538" TargetMode="External"/><Relationship Id="rId21" Type="http://schemas.openxmlformats.org/officeDocument/2006/relationships/hyperlink" Target="https://github.com/department-of-veterans-affairs/va.gov-team/blob/master/products/health-care/health-apartment/Health%20Hub/Design/Design%20Review%20Content%20and%20Notes/VA%20Health%20Benefits%20Experience%20Journey%20Map%20v2%205.29.22.pdf" TargetMode="External"/><Relationship Id="rId7" Type="http://schemas.openxmlformats.org/officeDocument/2006/relationships/hyperlink" Target="https://dj540s05.optimalworkshop.com/treejack/tsimbd6q" TargetMode="External"/><Relationship Id="rId12" Type="http://schemas.openxmlformats.org/officeDocument/2006/relationships/hyperlink" Target="https://app.zenhub.com/workspaces/myhealth-moteam-6261985a7d74510015ecc547/issues/department-of-veterans-affairs/va.gov-team/41542" TargetMode="External"/><Relationship Id="rId17" Type="http://schemas.openxmlformats.org/officeDocument/2006/relationships/hyperlink" Target="https://dj540s05.optimalworkshop.com/treejack/3tcd71tc-1" TargetMode="External"/><Relationship Id="rId25" Type="http://schemas.openxmlformats.org/officeDocument/2006/relationships/hyperlink" Target="https://app.zenhub.com/workspaces/myhealth-moteam-6261985a7d74510015ecc547/issues/department-of-veterans-affairs/va.gov-team/41949" TargetMode="External"/><Relationship Id="rId2" Type="http://schemas.openxmlformats.org/officeDocument/2006/relationships/notesSlide" Target="../notesSlides/notesSlide18.xml"/><Relationship Id="rId16" Type="http://schemas.openxmlformats.org/officeDocument/2006/relationships/hyperlink" Target="https://app.zenhub.com/workspaces/myhealth-moteam-6261985a7d74510015ecc547/issues/department-of-veterans-affairs/va.gov-team/41600" TargetMode="External"/><Relationship Id="rId20" Type="http://schemas.openxmlformats.org/officeDocument/2006/relationships/hyperlink" Target="https://app.zenhub.com/workspaces/myhealth-moteam-6261985a7d74510015ecc547/issues/department-of-veterans-affairs/va.gov-team/41545" TargetMode="External"/><Relationship Id="rId1" Type="http://schemas.openxmlformats.org/officeDocument/2006/relationships/slideLayout" Target="../slideLayouts/slideLayout2.xml"/><Relationship Id="rId6" Type="http://schemas.openxmlformats.org/officeDocument/2006/relationships/hyperlink" Target="https://dj540s05.optimalworkshop.com/treejack/3l312tkk" TargetMode="External"/><Relationship Id="rId11" Type="http://schemas.openxmlformats.org/officeDocument/2006/relationships/hyperlink" Target="https://dj540s05.optimalworkshop.com/treejack/3tcd71tc-0" TargetMode="External"/><Relationship Id="rId24" Type="http://schemas.openxmlformats.org/officeDocument/2006/relationships/hyperlink" Target="https://github.com/department-of-veterans-affairs/va.gov-team/blob/master/products/health-care/health-apartment/Health%20Hub/Research/Research%20%232/Research%20Plan%202.md" TargetMode="External"/><Relationship Id="rId5" Type="http://schemas.openxmlformats.org/officeDocument/2006/relationships/hyperlink" Target="https://app.zenhub.com/workspaces/myhealth-moteam-6261985a7d74510015ecc547/issues/department-of-veterans-affairs/va.gov-team/41540" TargetMode="External"/><Relationship Id="rId15" Type="http://schemas.openxmlformats.org/officeDocument/2006/relationships/hyperlink" Target="https://github.com/department-of-veterans-affairs/va.gov-team/blob/master/products/health-care/health-apartment/Health%20Hub/Research/IA%20Tree%20Test%201/Research%20recruitment%20Cohort%20A%20to%20U%205.20.22.pdf" TargetMode="External"/><Relationship Id="rId23" Type="http://schemas.openxmlformats.org/officeDocument/2006/relationships/hyperlink" Target="https://app.zenhub.com/workspaces/myhealth-moteam-6261985a7d74510015ecc547/issues/department-of-veterans-affairs/va.gov-team/41543" TargetMode="External"/><Relationship Id="rId28" Type="http://schemas.openxmlformats.org/officeDocument/2006/relationships/hyperlink" Target="https://dsva.slack.com/archives/C02E2PC3XLJ/p1653576579495879" TargetMode="External"/><Relationship Id="rId10" Type="http://schemas.openxmlformats.org/officeDocument/2006/relationships/hyperlink" Target="https://dj540s05.optimalworkshop.com/treejack/tsimbd6q-0" TargetMode="External"/><Relationship Id="rId19" Type="http://schemas.openxmlformats.org/officeDocument/2006/relationships/hyperlink" Target="https://app.zenhub.com/workspaces/myhealth-moteam-6261985a7d74510015ecc547/issues/department-of-veterans-affairs/va.gov-team/41599" TargetMode="External"/><Relationship Id="rId4"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9" Type="http://schemas.openxmlformats.org/officeDocument/2006/relationships/hyperlink" Target="https://dj540s05.optimalworkshop.com/treejack/f5mzmh07" TargetMode="External"/><Relationship Id="rId14" Type="http://schemas.openxmlformats.org/officeDocument/2006/relationships/hyperlink" Target="https://app.zenhub.com/workspaces/myhealth-moteam-6261985a7d74510015ecc547/issues/department-of-veterans-affairs/va.gov-team/41539" TargetMode="External"/><Relationship Id="rId22" Type="http://schemas.openxmlformats.org/officeDocument/2006/relationships/hyperlink" Target="https://app.zenhub.com/workspaces/myhealth-moteam-6261985a7d74510015ecc547/issues/department-of-veterans-affairs/va.gov-team/41601" TargetMode="External"/><Relationship Id="rId27" Type="http://schemas.openxmlformats.org/officeDocument/2006/relationships/hyperlink" Target="https://app.zenhub.com/workspaces/myhealth-moteam-6261985a7d74510015ecc547/issues/department-of-veterans-affairs/va.gov-team/4194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yourit.va.gov/va?id=ticket&amp;table=sc_req_item&amp;sys_id=dc56193d1ba2851035608515624bcb2e" TargetMode="External"/><Relationship Id="rId3" Type="http://schemas.openxmlformats.org/officeDocument/2006/relationships/hyperlink" Target="https://app.zenhub.com/workspaces/1095b-tax-form-61e19735167b2500170b2146/issues/department-of-veterans-affairs/va.gov-team/40454" TargetMode="External"/><Relationship Id="rId7" Type="http://schemas.openxmlformats.org/officeDocument/2006/relationships/hyperlink" Target="https://app.zenhub.com/workspaces/1095b-tax-form-61e19735167b2500170b2146/issues/department-of-veterans-affairs/va.gov-team/39722" TargetMode="External"/><Relationship Id="rId12" Type="http://schemas.openxmlformats.org/officeDocument/2006/relationships/hyperlink" Target="https://app.zenhub.com/workspaces/1095b-tax-form-61e19735167b2500170b2146/issues/department-of-veterans-affairs/va.gov-team/4155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vajira.max.gov/servicedesk/customer/portal/12/CMDMRP-2269" TargetMode="External"/><Relationship Id="rId11" Type="http://schemas.openxmlformats.org/officeDocument/2006/relationships/hyperlink" Target="https://app.zenhub.com/workspaces/1095b-tax-form-61e19735167b2500170b2146/issues/department-of-veterans-affairs/va.gov-team/38387" TargetMode="External"/><Relationship Id="rId5" Type="http://schemas.openxmlformats.org/officeDocument/2006/relationships/hyperlink" Target="https://app.zenhub.com/workspaces/1095b-tax-form-61e19735167b2500170b2146/issues/department-of-veterans-affairs/va.gov-team/39723" TargetMode="External"/><Relationship Id="rId10" Type="http://schemas.openxmlformats.org/officeDocument/2006/relationships/hyperlink" Target="https://app.zenhub.com/workspaces/1095b-tax-form-61e19735167b2500170b2146/issues/department-of-veterans-affairs/va.gov-team/36175" TargetMode="External"/><Relationship Id="rId4" Type="http://schemas.openxmlformats.org/officeDocument/2006/relationships/hyperlink" Target="https://github.com/department-of-veterans-affairs/va.gov-team/blob/master/products/health-care/1095b-tax-form/product/1095-B%20Updates%205.31.2022.pptx" TargetMode="External"/><Relationship Id="rId9" Type="http://schemas.openxmlformats.org/officeDocument/2006/relationships/hyperlink" Target="https://app.zenhub.com/workspaces/1095b-tax-form-61e19735167b2500170b2146/issues/department-of-veterans-affairs/va.gov-team/38351"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1600" TargetMode="External"/><Relationship Id="rId3" Type="http://schemas.openxmlformats.org/officeDocument/2006/relationships/hyperlink" Target="https://app.zenhub.com/workspaces/myhealth-moteam-6261985a7d74510015ecc547/issues/department-of-veterans-affairs/va.gov-team/41538" TargetMode="External"/><Relationship Id="rId7" Type="http://schemas.openxmlformats.org/officeDocument/2006/relationships/hyperlink" Target="https://app.zenhub.com/workspaces/myhealth-moteam-6261985a7d74510015ecc547/issues/department-of-veterans-affairs/va.gov-team/4153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1542" TargetMode="External"/><Relationship Id="rId11" Type="http://schemas.openxmlformats.org/officeDocument/2006/relationships/image" Target="../media/image29.png"/><Relationship Id="rId5" Type="http://schemas.openxmlformats.org/officeDocument/2006/relationships/hyperlink" Target="https://app.zenhub.com/workspaces/myhealth-moteam-6261985a7d74510015ecc547/issues/department-of-veterans-affairs/va.gov-team/41540" TargetMode="External"/><Relationship Id="rId10"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4" Type="http://schemas.openxmlformats.org/officeDocument/2006/relationships/hyperlink" Target="https://app.zenhub.com/workspaces/myhealth-moteam-6261985a7d74510015ecc547/issues/department-of-veterans-affairs/va.gov-team/41949" TargetMode="External"/><Relationship Id="rId9"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3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May 31st,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
          <p:cNvSpPr txBox="1"/>
          <p:nvPr/>
        </p:nvSpPr>
        <p:spPr>
          <a:xfrm>
            <a:off x="410079" y="750806"/>
            <a:ext cx="7951867"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identified the data that would validate our hypotheses</a:t>
            </a:r>
            <a:endParaRPr sz="1400" b="0" i="0" u="none" strike="noStrike" cap="none">
              <a:solidFill>
                <a:schemeClr val="dk1"/>
              </a:solidFill>
              <a:latin typeface="Arial"/>
              <a:ea typeface="Arial"/>
              <a:cs typeface="Arial"/>
              <a:sym typeface="Arial"/>
            </a:endParaRPr>
          </a:p>
        </p:txBody>
      </p:sp>
      <p:sp>
        <p:nvSpPr>
          <p:cNvPr id="497" name="Google Shape;497;p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498" name="Google Shape;498;p7"/>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499" name="Google Shape;499;p7"/>
          <p:cNvSpPr txBox="1"/>
          <p:nvPr/>
        </p:nvSpPr>
        <p:spPr>
          <a:xfrm>
            <a:off x="420624" y="1773936"/>
            <a:ext cx="44703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Identify criteria for hypothesis validation</a:t>
            </a:r>
            <a:endParaRPr sz="1400" b="0" i="0" u="none" strike="noStrike" cap="none">
              <a:solidFill>
                <a:srgbClr val="8F8F8F"/>
              </a:solidFill>
              <a:latin typeface="PT Serif"/>
              <a:ea typeface="PT Serif"/>
              <a:cs typeface="PT Serif"/>
              <a:sym typeface="PT Serif"/>
            </a:endParaRPr>
          </a:p>
        </p:txBody>
      </p:sp>
      <p:sp>
        <p:nvSpPr>
          <p:cNvPr id="500" name="Google Shape;500;p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Validation criteria</a:t>
            </a:r>
            <a:endParaRPr sz="1200" b="0" i="0" u="none" strike="noStrike" cap="none">
              <a:solidFill>
                <a:srgbClr val="000000"/>
              </a:solidFill>
              <a:latin typeface="Source Sans Pro"/>
              <a:ea typeface="Source Sans Pro"/>
              <a:cs typeface="Source Sans Pro"/>
              <a:sym typeface="Source Sans Pro"/>
            </a:endParaRPr>
          </a:p>
        </p:txBody>
      </p:sp>
      <p:grpSp>
        <p:nvGrpSpPr>
          <p:cNvPr id="501" name="Google Shape;501;p7"/>
          <p:cNvGrpSpPr/>
          <p:nvPr/>
        </p:nvGrpSpPr>
        <p:grpSpPr>
          <a:xfrm>
            <a:off x="410431" y="309109"/>
            <a:ext cx="966093" cy="369094"/>
            <a:chOff x="410431" y="309109"/>
            <a:chExt cx="966093" cy="369094"/>
          </a:xfrm>
        </p:grpSpPr>
        <p:sp>
          <p:nvSpPr>
            <p:cNvPr id="502" name="Google Shape;502;p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B</a:t>
              </a:r>
              <a:endParaRPr sz="1200" b="0" i="0" u="none" strike="noStrike" cap="none">
                <a:solidFill>
                  <a:schemeClr val="lt1"/>
                </a:solidFill>
                <a:latin typeface="Arial"/>
                <a:ea typeface="Arial"/>
                <a:cs typeface="Arial"/>
                <a:sym typeface="Arial"/>
              </a:endParaRPr>
            </a:p>
          </p:txBody>
        </p:sp>
        <p:sp>
          <p:nvSpPr>
            <p:cNvPr id="503" name="Google Shape;503;p7"/>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4" name="Google Shape;504;p7"/>
          <p:cNvSpPr txBox="1"/>
          <p:nvPr/>
        </p:nvSpPr>
        <p:spPr>
          <a:xfrm>
            <a:off x="411480" y="2523744"/>
            <a:ext cx="9567000" cy="289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Overall Success</a:t>
            </a:r>
            <a:r>
              <a:rPr lang="en-US" sz="1400" b="0" i="0" u="none" strike="noStrike" cap="none">
                <a:solidFill>
                  <a:srgbClr val="000000"/>
                </a:solidFill>
                <a:latin typeface="PT Serif"/>
                <a:ea typeface="PT Serif"/>
                <a:cs typeface="PT Serif"/>
                <a:sym typeface="PT Serif"/>
              </a:rPr>
              <a:t>: The Success score refers to the percentage of participants who selected a correct answer, regardless of whether or not they had to jump around the tree a few times before doing so.</a:t>
            </a:r>
            <a:endParaRPr sz="1400" b="0" i="0" u="none" strike="noStrike" cap="none">
              <a:solidFill>
                <a:srgbClr val="000000"/>
              </a:solidFill>
              <a:latin typeface="PT Serif"/>
              <a:ea typeface="PT Serif"/>
              <a:cs typeface="PT Serif"/>
              <a:sym typeface="PT Serif"/>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Overall Directness</a:t>
            </a:r>
            <a:r>
              <a:rPr lang="en-US" sz="1400" b="0" i="0" u="none" strike="noStrike" cap="none">
                <a:solidFill>
                  <a:srgbClr val="000000"/>
                </a:solidFill>
                <a:latin typeface="PT Serif"/>
                <a:ea typeface="PT Serif"/>
                <a:cs typeface="PT Serif"/>
                <a:sym typeface="PT Serif"/>
              </a:rPr>
              <a:t>: The Directness score is the percentage of participants who did not backtrack at all when selecting an answer, whether their answer was correct or incorrect. It attempts to measure how </a:t>
            </a:r>
            <a:r>
              <a:rPr lang="en-US" sz="1400" b="0" i="1" u="none" strike="noStrike" cap="none">
                <a:solidFill>
                  <a:srgbClr val="000000"/>
                </a:solidFill>
                <a:latin typeface="PT Serif"/>
                <a:ea typeface="PT Serif"/>
                <a:cs typeface="PT Serif"/>
                <a:sym typeface="PT Serif"/>
              </a:rPr>
              <a:t>certain</a:t>
            </a:r>
            <a:r>
              <a:rPr lang="en-US" sz="1400" b="0" i="0" u="none" strike="noStrike" cap="none">
                <a:solidFill>
                  <a:srgbClr val="000000"/>
                </a:solidFill>
                <a:latin typeface="PT Serif"/>
                <a:ea typeface="PT Serif"/>
                <a:cs typeface="PT Serif"/>
                <a:sym typeface="PT Serif"/>
              </a:rPr>
              <a:t> participants were in selecting their answer, though it's important to not assume too much about what the participants were thinking.</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Time Taken</a:t>
            </a:r>
            <a:r>
              <a:rPr lang="en-US" sz="1400" b="0" i="0" u="none" strike="noStrike" cap="none">
                <a:solidFill>
                  <a:srgbClr val="000000"/>
                </a:solidFill>
                <a:latin typeface="PT Serif"/>
                <a:ea typeface="PT Serif"/>
                <a:cs typeface="PT Serif"/>
                <a:sym typeface="PT Serif"/>
              </a:rPr>
              <a:t>: The time taken score is a box plot of the recorded task completion times. Participants who took longer than 100 seconds to complete a task are excluded.</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Optimal Workshop</a:t>
            </a:r>
            <a:r>
              <a:rPr lang="en-US" sz="1400" b="0" i="0" u="none" strike="noStrike" cap="none">
                <a:solidFill>
                  <a:srgbClr val="000000"/>
                </a:solidFill>
                <a:latin typeface="PT Serif"/>
                <a:ea typeface="PT Serif"/>
                <a:cs typeface="PT Serif"/>
                <a:sym typeface="PT Serif"/>
              </a:rPr>
              <a:t> also provides a weighted average of the squares (^2) of success and directness that favors success over directness. This is a number that we will record, but it's usefulness to our study is not determined yet.</a:t>
            </a:r>
            <a:endParaRPr sz="14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PT Serif"/>
              <a:ea typeface="PT Serif"/>
              <a:cs typeface="PT Serif"/>
              <a:sym typeface="PT Serif"/>
            </a:endParaRPr>
          </a:p>
        </p:txBody>
      </p:sp>
      <p:sp>
        <p:nvSpPr>
          <p:cNvPr id="505" name="Google Shape;505;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0"/>
          <p:cNvSpPr txBox="1"/>
          <p:nvPr/>
        </p:nvSpPr>
        <p:spPr>
          <a:xfrm>
            <a:off x="410075" y="750800"/>
            <a:ext cx="92898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thought about the questions the treejack test wouldn't answer</a:t>
            </a:r>
            <a:endParaRPr sz="1400" b="0" i="0" u="none" strike="noStrike" cap="none">
              <a:solidFill>
                <a:schemeClr val="dk1"/>
              </a:solidFill>
              <a:latin typeface="Arial"/>
              <a:ea typeface="Arial"/>
              <a:cs typeface="Arial"/>
              <a:sym typeface="Arial"/>
            </a:endParaRPr>
          </a:p>
        </p:txBody>
      </p:sp>
      <p:sp>
        <p:nvSpPr>
          <p:cNvPr id="511" name="Google Shape;511;p1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12" name="Google Shape;512;p10"/>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513" name="Google Shape;513;p10"/>
          <p:cNvSpPr txBox="1"/>
          <p:nvPr/>
        </p:nvSpPr>
        <p:spPr>
          <a:xfrm>
            <a:off x="420624" y="1773936"/>
            <a:ext cx="5565000" cy="958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Define next research phase w/ Veterans</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Draft research plan #2</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514" name="Google Shape;514;p10"/>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Draft of Research Plan #2 </a:t>
            </a:r>
            <a:endParaRPr sz="1200" b="0" i="0" u="none" strike="noStrike" cap="none">
              <a:solidFill>
                <a:srgbClr val="000000"/>
              </a:solidFill>
              <a:latin typeface="Source Sans Pro"/>
              <a:ea typeface="Source Sans Pro"/>
              <a:cs typeface="Source Sans Pro"/>
              <a:sym typeface="Source Sans Pro"/>
            </a:endParaRPr>
          </a:p>
        </p:txBody>
      </p:sp>
      <p:grpSp>
        <p:nvGrpSpPr>
          <p:cNvPr id="515" name="Google Shape;515;p10"/>
          <p:cNvGrpSpPr/>
          <p:nvPr/>
        </p:nvGrpSpPr>
        <p:grpSpPr>
          <a:xfrm>
            <a:off x="410431" y="309109"/>
            <a:ext cx="966093" cy="369094"/>
            <a:chOff x="410431" y="309109"/>
            <a:chExt cx="966093" cy="369094"/>
          </a:xfrm>
        </p:grpSpPr>
        <p:sp>
          <p:nvSpPr>
            <p:cNvPr id="516" name="Google Shape;516;p1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C</a:t>
              </a:r>
              <a:endParaRPr sz="1200" b="0" i="0" u="none" strike="noStrike" cap="none">
                <a:solidFill>
                  <a:schemeClr val="lt1"/>
                </a:solidFill>
                <a:latin typeface="Arial"/>
                <a:ea typeface="Arial"/>
                <a:cs typeface="Arial"/>
                <a:sym typeface="Arial"/>
              </a:endParaRPr>
            </a:p>
          </p:txBody>
        </p:sp>
        <p:sp>
          <p:nvSpPr>
            <p:cNvPr id="517" name="Google Shape;517;p10"/>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 name="Google Shape;518;p10"/>
          <p:cNvSpPr txBox="1"/>
          <p:nvPr/>
        </p:nvSpPr>
        <p:spPr>
          <a:xfrm>
            <a:off x="414763" y="2525902"/>
            <a:ext cx="5932800" cy="2631300"/>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a:solidFill>
                  <a:srgbClr val="000000"/>
                </a:solidFill>
                <a:latin typeface="PT Serif"/>
                <a:ea typeface="PT Serif"/>
                <a:cs typeface="PT Serif"/>
                <a:sym typeface="PT Serif"/>
              </a:rPr>
              <a:t>What are the most difficult aspects of learning about, applying for, getting started with, and managing health care benefits online? </a:t>
            </a:r>
            <a:endParaRPr sz="20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0"/>
              </a:spcBef>
              <a:spcAft>
                <a:spcPts val="0"/>
              </a:spcAft>
              <a:buClr>
                <a:srgbClr val="000000"/>
              </a:buClr>
              <a:buSzPts val="1400"/>
              <a:buFont typeface="Noto Sans Symbols"/>
              <a:buNone/>
            </a:pPr>
            <a:endParaRPr sz="2000" b="0" i="0" u="none" strike="noStrike" cap="none">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a:solidFill>
                  <a:srgbClr val="000000"/>
                </a:solidFill>
                <a:latin typeface="PT Serif"/>
                <a:ea typeface="PT Serif"/>
                <a:cs typeface="PT Serif"/>
                <a:sym typeface="PT Serif"/>
              </a:rPr>
              <a:t>What information do Veterans need to repeatedly find or refer to when managing their care? </a:t>
            </a:r>
            <a:endParaRPr sz="20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600"/>
              </a:spcBef>
              <a:spcAft>
                <a:spcPts val="0"/>
              </a:spcAft>
              <a:buClr>
                <a:srgbClr val="000000"/>
              </a:buClr>
              <a:buSzPts val="1400"/>
              <a:buFont typeface="Noto Sans Symbols"/>
              <a:buNone/>
            </a:pPr>
            <a:endParaRPr sz="2000" b="0" i="0" u="none" strike="noStrike" cap="none">
              <a:solidFill>
                <a:srgbClr val="000000"/>
              </a:solidFill>
              <a:latin typeface="PT Serif"/>
              <a:ea typeface="PT Serif"/>
              <a:cs typeface="PT Serif"/>
              <a:sym typeface="PT Serif"/>
            </a:endParaRPr>
          </a:p>
        </p:txBody>
      </p:sp>
      <p:sp>
        <p:nvSpPr>
          <p:cNvPr id="519" name="Google Shape;519;p1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
          <p:cNvSpPr txBox="1"/>
          <p:nvPr/>
        </p:nvSpPr>
        <p:spPr>
          <a:xfrm>
            <a:off x="410073" y="750800"/>
            <a:ext cx="110166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continued to evolve our experience map based on research and discovery</a:t>
            </a:r>
            <a:endParaRPr sz="2800" b="0" i="0" u="none" strike="noStrike" cap="none">
              <a:solidFill>
                <a:schemeClr val="dk1"/>
              </a:solidFill>
              <a:latin typeface="PT Serif"/>
              <a:ea typeface="PT Serif"/>
              <a:cs typeface="PT Serif"/>
              <a:sym typeface="PT Serif"/>
            </a:endParaRPr>
          </a:p>
        </p:txBody>
      </p:sp>
      <p:sp>
        <p:nvSpPr>
          <p:cNvPr id="525" name="Google Shape;525;p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26" name="Google Shape;526;p6"/>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527" name="Google Shape;527;p6"/>
          <p:cNvSpPr txBox="1"/>
          <p:nvPr/>
        </p:nvSpPr>
        <p:spPr>
          <a:xfrm>
            <a:off x="420625" y="1773925"/>
            <a:ext cx="3289500" cy="1206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on Veteran experience map</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528" name="Google Shape;528;p6"/>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Experience Map</a:t>
            </a:r>
            <a:endParaRPr sz="1200" b="0" i="0" u="none" strike="noStrike" cap="none">
              <a:solidFill>
                <a:srgbClr val="000000"/>
              </a:solidFill>
              <a:latin typeface="Source Sans Pro"/>
              <a:ea typeface="Source Sans Pro"/>
              <a:cs typeface="Source Sans Pro"/>
              <a:sym typeface="Source Sans Pro"/>
            </a:endParaRPr>
          </a:p>
        </p:txBody>
      </p:sp>
      <p:grpSp>
        <p:nvGrpSpPr>
          <p:cNvPr id="529" name="Google Shape;529;p6"/>
          <p:cNvGrpSpPr/>
          <p:nvPr/>
        </p:nvGrpSpPr>
        <p:grpSpPr>
          <a:xfrm>
            <a:off x="410431" y="309109"/>
            <a:ext cx="966093" cy="369094"/>
            <a:chOff x="410431" y="309109"/>
            <a:chExt cx="966093" cy="369094"/>
          </a:xfrm>
        </p:grpSpPr>
        <p:sp>
          <p:nvSpPr>
            <p:cNvPr id="530" name="Google Shape;530;p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C</a:t>
              </a:r>
              <a:endParaRPr sz="1200" b="0" i="0" u="none" strike="noStrike" cap="none">
                <a:solidFill>
                  <a:schemeClr val="lt1"/>
                </a:solidFill>
                <a:latin typeface="Arial"/>
                <a:ea typeface="Arial"/>
                <a:cs typeface="Arial"/>
                <a:sym typeface="Arial"/>
              </a:endParaRPr>
            </a:p>
          </p:txBody>
        </p:sp>
        <p:sp>
          <p:nvSpPr>
            <p:cNvPr id="531" name="Google Shape;531;p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2" name="Google Shape;532;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pic>
        <p:nvPicPr>
          <p:cNvPr id="533" name="Google Shape;533;p6" descr="Table&#10;&#10;Description automatically generated"/>
          <p:cNvPicPr preferRelativeResize="0"/>
          <p:nvPr/>
        </p:nvPicPr>
        <p:blipFill rotWithShape="1">
          <a:blip r:embed="rId4">
            <a:alphaModFix/>
          </a:blip>
          <a:srcRect/>
          <a:stretch/>
        </p:blipFill>
        <p:spPr>
          <a:xfrm>
            <a:off x="4337539" y="1549024"/>
            <a:ext cx="7379676" cy="44867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539" name="Google Shape;539;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540" name="Google Shape;540;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541" name="Google Shape;541;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2"/>
          <p:cNvSpPr/>
          <p:nvPr/>
        </p:nvSpPr>
        <p:spPr>
          <a:xfrm>
            <a:off x="5656656" y="1796484"/>
            <a:ext cx="1883241" cy="43032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547" name="Google Shape;547;p62"/>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548" name="Google Shape;548;p62"/>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Workplan </a:t>
            </a:r>
            <a:endParaRPr>
              <a:highlight>
                <a:srgbClr val="FFFF00"/>
              </a:highlight>
            </a:endParaRPr>
          </a:p>
        </p:txBody>
      </p:sp>
      <p:sp>
        <p:nvSpPr>
          <p:cNvPr id="549" name="Google Shape;549;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550" name="Google Shape;550;p62"/>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14: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1" name="Google Shape;551;p62"/>
          <p:cNvSpPr txBox="1"/>
          <p:nvPr/>
        </p:nvSpPr>
        <p:spPr>
          <a:xfrm>
            <a:off x="2665027" y="1815352"/>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2" name="Google Shape;552;p62"/>
          <p:cNvSpPr txBox="1"/>
          <p:nvPr/>
        </p:nvSpPr>
        <p:spPr>
          <a:xfrm>
            <a:off x="4808998" y="182427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17: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3" name="Google Shape;553;p62"/>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16: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4" name="Google Shape;554;p62"/>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p:txBody>
      </p:sp>
      <p:sp>
        <p:nvSpPr>
          <p:cNvPr id="555" name="Google Shape;555;p62"/>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p:txBody>
      </p:sp>
      <p:sp>
        <p:nvSpPr>
          <p:cNvPr id="556" name="Google Shape;556;p62"/>
          <p:cNvSpPr txBox="1"/>
          <p:nvPr/>
        </p:nvSpPr>
        <p:spPr>
          <a:xfrm>
            <a:off x="5643324" y="182292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18: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7" name="Google Shape;557;p62"/>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p:txBody>
      </p:sp>
      <p:cxnSp>
        <p:nvCxnSpPr>
          <p:cNvPr id="558" name="Google Shape;558;p62"/>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59" name="Google Shape;559;p62"/>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60" name="Google Shape;560;p62"/>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1" name="Google Shape;561;p62"/>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2" name="Google Shape;562;p62"/>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563" name="Google Shape;563;p62"/>
          <p:cNvCxnSpPr/>
          <p:nvPr/>
        </p:nvCxnSpPr>
        <p:spPr>
          <a:xfrm rot="10800000" flipH="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564" name="Google Shape;564;p62"/>
          <p:cNvCxnSpPr/>
          <p:nvPr/>
        </p:nvCxnSpPr>
        <p:spPr>
          <a:xfrm rot="10800000" flipH="1">
            <a:off x="411833" y="4459149"/>
            <a:ext cx="11082367" cy="6568"/>
          </a:xfrm>
          <a:prstGeom prst="straightConnector1">
            <a:avLst/>
          </a:prstGeom>
          <a:noFill/>
          <a:ln w="9525" cap="flat" cmpd="sng">
            <a:solidFill>
              <a:srgbClr val="747C74"/>
            </a:solidFill>
            <a:prstDash val="solid"/>
            <a:round/>
            <a:headEnd type="none" w="sm" len="sm"/>
            <a:tailEnd type="none" w="sm" len="sm"/>
          </a:ln>
        </p:spPr>
      </p:cxnSp>
      <p:cxnSp>
        <p:nvCxnSpPr>
          <p:cNvPr id="565" name="Google Shape;565;p62"/>
          <p:cNvCxnSpPr/>
          <p:nvPr/>
        </p:nvCxnSpPr>
        <p:spPr>
          <a:xfrm>
            <a:off x="1520444" y="1751912"/>
            <a:ext cx="2084700" cy="0"/>
          </a:xfrm>
          <a:prstGeom prst="straightConnector1">
            <a:avLst/>
          </a:prstGeom>
          <a:noFill/>
          <a:ln w="12700" cap="flat" cmpd="sng">
            <a:solidFill>
              <a:schemeClr val="dk1"/>
            </a:solidFill>
            <a:prstDash val="solid"/>
            <a:round/>
            <a:headEnd type="none" w="sm" len="sm"/>
            <a:tailEnd type="none" w="sm" len="sm"/>
          </a:ln>
        </p:spPr>
      </p:cxnSp>
      <p:cxnSp>
        <p:nvCxnSpPr>
          <p:cNvPr id="566" name="Google Shape;566;p62"/>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567" name="Google Shape;567;p62"/>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568" name="Google Shape;568;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69" name="Google Shape;569;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70" name="Google Shape;570;p62"/>
          <p:cNvSpPr/>
          <p:nvPr/>
        </p:nvSpPr>
        <p:spPr>
          <a:xfrm>
            <a:off x="9270935" y="5308482"/>
            <a:ext cx="207600" cy="218400"/>
          </a:xfrm>
          <a:prstGeom prst="diamond">
            <a:avLst/>
          </a:prstGeom>
          <a:solidFill>
            <a:srgbClr val="7030A0"/>
          </a:solidFill>
          <a:ln w="9525" cap="flat" cmpd="sng">
            <a:solidFill>
              <a:srgbClr val="7030A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71" name="Google Shape;571;p62"/>
          <p:cNvSpPr/>
          <p:nvPr/>
        </p:nvSpPr>
        <p:spPr>
          <a:xfrm>
            <a:off x="10740605" y="5358127"/>
            <a:ext cx="219600" cy="2235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grpSp>
        <p:nvGrpSpPr>
          <p:cNvPr id="572" name="Google Shape;572;p62"/>
          <p:cNvGrpSpPr/>
          <p:nvPr/>
        </p:nvGrpSpPr>
        <p:grpSpPr>
          <a:xfrm>
            <a:off x="9039633" y="670431"/>
            <a:ext cx="2793358" cy="432163"/>
            <a:chOff x="8441380" y="969090"/>
            <a:chExt cx="2793358" cy="432163"/>
          </a:xfrm>
        </p:grpSpPr>
        <p:sp>
          <p:nvSpPr>
            <p:cNvPr id="573" name="Google Shape;573;p6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4" name="Google Shape;574;p6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5" name="Google Shape;575;p62"/>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6" name="Google Shape;576;p62"/>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77" name="Google Shape;577;p6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78" name="Google Shape;578;p6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79" name="Google Shape;579;p62"/>
          <p:cNvSpPr txBox="1"/>
          <p:nvPr/>
        </p:nvSpPr>
        <p:spPr>
          <a:xfrm>
            <a:off x="6792385" y="1820991"/>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80" name="Google Shape;580;p62"/>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581" name="Google Shape;581;p62"/>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582" name="Google Shape;582;p62"/>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583" name="Google Shape;583;p62"/>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20: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84" name="Google Shape;584;p62"/>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p:txBody>
      </p:sp>
      <p:cxnSp>
        <p:nvCxnSpPr>
          <p:cNvPr id="585" name="Google Shape;585;p62"/>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586" name="Google Shape;586;p62"/>
          <p:cNvCxnSpPr/>
          <p:nvPr/>
        </p:nvCxnSpPr>
        <p:spPr>
          <a:xfrm rot="10800000" flipH="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587" name="Google Shape;587;p62"/>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21: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88" name="Google Shape;588;p62"/>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589" name="Google Shape;589;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590" name="Google Shape;590;p62"/>
          <p:cNvGrpSpPr/>
          <p:nvPr/>
        </p:nvGrpSpPr>
        <p:grpSpPr>
          <a:xfrm>
            <a:off x="6971855" y="1121859"/>
            <a:ext cx="1295260" cy="4981951"/>
            <a:chOff x="7066561" y="1375225"/>
            <a:chExt cx="1365300" cy="5011519"/>
          </a:xfrm>
        </p:grpSpPr>
        <p:cxnSp>
          <p:nvCxnSpPr>
            <p:cNvPr id="591" name="Google Shape;591;p62"/>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592" name="Google Shape;592;p62"/>
            <p:cNvGrpSpPr/>
            <p:nvPr/>
          </p:nvGrpSpPr>
          <p:grpSpPr>
            <a:xfrm>
              <a:off x="7066561" y="1375225"/>
              <a:ext cx="1365300" cy="421359"/>
              <a:chOff x="7187211" y="1406975"/>
              <a:chExt cx="1365300" cy="421359"/>
            </a:xfrm>
          </p:grpSpPr>
          <p:sp>
            <p:nvSpPr>
              <p:cNvPr id="593" name="Google Shape;593;p62"/>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594" name="Google Shape;594;p62"/>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595" name="Google Shape;595;p62"/>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596" name="Google Shape;596;p62"/>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7" name="Google Shape;597;p62"/>
          <p:cNvCxnSpPr/>
          <p:nvPr/>
        </p:nvCxnSpPr>
        <p:spPr>
          <a:xfrm rot="10800000" flipH="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598" name="Google Shape;598;p62"/>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23: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9" name="Google Shape;599;p62"/>
          <p:cNvCxnSpPr/>
          <p:nvPr/>
        </p:nvCxnSpPr>
        <p:spPr>
          <a:xfrm>
            <a:off x="8514280" y="1779668"/>
            <a:ext cx="0" cy="4345725"/>
          </a:xfrm>
          <a:prstGeom prst="straightConnector1">
            <a:avLst/>
          </a:prstGeom>
          <a:noFill/>
          <a:ln w="9525" cap="flat" cmpd="sng">
            <a:solidFill>
              <a:srgbClr val="C7C7C7"/>
            </a:solidFill>
            <a:prstDash val="dot"/>
            <a:round/>
            <a:headEnd type="none" w="sm" len="sm"/>
            <a:tailEnd type="none" w="sm" len="sm"/>
          </a:ln>
        </p:spPr>
      </p:cxnSp>
      <p:sp>
        <p:nvSpPr>
          <p:cNvPr id="600" name="Google Shape;600;p62"/>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601" name="Google Shape;601;p62"/>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602" name="Google Shape;602;p62"/>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603" name="Google Shape;603;p62"/>
          <p:cNvPicPr preferRelativeResize="0"/>
          <p:nvPr/>
        </p:nvPicPr>
        <p:blipFill rotWithShape="1">
          <a:blip r:embed="rId3">
            <a:alphaModFix/>
          </a:blip>
          <a:srcRect/>
          <a:stretch/>
        </p:blipFill>
        <p:spPr>
          <a:xfrm>
            <a:off x="582524" y="3882153"/>
            <a:ext cx="265176" cy="265176"/>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582524" y="2625938"/>
            <a:ext cx="265176" cy="265176"/>
          </a:xfrm>
          <a:prstGeom prst="rect">
            <a:avLst/>
          </a:prstGeom>
          <a:noFill/>
          <a:ln>
            <a:noFill/>
          </a:ln>
        </p:spPr>
      </p:pic>
      <p:pic>
        <p:nvPicPr>
          <p:cNvPr id="605" name="Google Shape;605;p62"/>
          <p:cNvPicPr preferRelativeResize="0"/>
          <p:nvPr/>
        </p:nvPicPr>
        <p:blipFill rotWithShape="1">
          <a:blip r:embed="rId5">
            <a:alphaModFix/>
          </a:blip>
          <a:srcRect/>
          <a:stretch/>
        </p:blipFill>
        <p:spPr>
          <a:xfrm>
            <a:off x="582524" y="4832132"/>
            <a:ext cx="265176" cy="265176"/>
          </a:xfrm>
          <a:prstGeom prst="rect">
            <a:avLst/>
          </a:prstGeom>
          <a:noFill/>
          <a:ln>
            <a:noFill/>
          </a:ln>
        </p:spPr>
      </p:pic>
      <p:sp>
        <p:nvSpPr>
          <p:cNvPr id="606" name="Google Shape;606;p62"/>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607" name="Google Shape;607;p62"/>
          <p:cNvPicPr preferRelativeResize="0"/>
          <p:nvPr/>
        </p:nvPicPr>
        <p:blipFill rotWithShape="1">
          <a:blip r:embed="rId6">
            <a:alphaModFix/>
          </a:blip>
          <a:srcRect/>
          <a:stretch/>
        </p:blipFill>
        <p:spPr>
          <a:xfrm>
            <a:off x="582524" y="5656190"/>
            <a:ext cx="265176" cy="265176"/>
          </a:xfrm>
          <a:prstGeom prst="rect">
            <a:avLst/>
          </a:prstGeom>
          <a:noFill/>
          <a:ln>
            <a:noFill/>
          </a:ln>
        </p:spPr>
      </p:pic>
      <p:sp>
        <p:nvSpPr>
          <p:cNvPr id="608" name="Google Shape;608;p62"/>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p:txBody>
      </p:sp>
      <p:sp>
        <p:nvSpPr>
          <p:cNvPr id="609" name="Google Shape;609;p62"/>
          <p:cNvSpPr/>
          <p:nvPr/>
        </p:nvSpPr>
        <p:spPr>
          <a:xfrm>
            <a:off x="10550452" y="4928950"/>
            <a:ext cx="961200" cy="293100"/>
          </a:xfrm>
          <a:prstGeom prst="rect">
            <a:avLst/>
          </a:prstGeom>
          <a:solidFill>
            <a:schemeClr val="accent6"/>
          </a:solidFill>
          <a:ln w="28575" cap="flat" cmpd="sng">
            <a:solidFill>
              <a:srgbClr val="00385F"/>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Source Sans Pro"/>
                <a:ea typeface="Source Sans Pro"/>
                <a:cs typeface="Source Sans Pro"/>
                <a:sym typeface="Source Sans Pro"/>
              </a:rPr>
              <a:t>1095-B wayfinding</a:t>
            </a:r>
            <a:endParaRPr sz="1400" b="0" i="0" u="none" strike="noStrike" cap="none">
              <a:solidFill>
                <a:schemeClr val="dk1"/>
              </a:solidFill>
              <a:latin typeface="Arial"/>
              <a:ea typeface="Arial"/>
              <a:cs typeface="Arial"/>
              <a:sym typeface="Arial"/>
            </a:endParaRPr>
          </a:p>
        </p:txBody>
      </p:sp>
      <p:sp>
        <p:nvSpPr>
          <p:cNvPr id="610" name="Google Shape;610;p62"/>
          <p:cNvSpPr txBox="1"/>
          <p:nvPr/>
        </p:nvSpPr>
        <p:spPr>
          <a:xfrm>
            <a:off x="10518704" y="5676696"/>
            <a:ext cx="9489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11" name="Google Shape;611;p62"/>
          <p:cNvSpPr txBox="1"/>
          <p:nvPr/>
        </p:nvSpPr>
        <p:spPr>
          <a:xfrm>
            <a:off x="8550032" y="5685162"/>
            <a:ext cx="961200" cy="13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12" name="Google Shape;612;p62"/>
          <p:cNvSpPr/>
          <p:nvPr/>
        </p:nvSpPr>
        <p:spPr>
          <a:xfrm>
            <a:off x="1544600" y="2203100"/>
            <a:ext cx="9932400" cy="183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613" name="Google Shape;613;p62"/>
          <p:cNvSpPr/>
          <p:nvPr/>
        </p:nvSpPr>
        <p:spPr>
          <a:xfrm>
            <a:off x="1535125" y="2450275"/>
            <a:ext cx="9932400" cy="185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614" name="Google Shape;614;p62"/>
          <p:cNvSpPr/>
          <p:nvPr/>
        </p:nvSpPr>
        <p:spPr>
          <a:xfrm>
            <a:off x="1541827" y="2659050"/>
            <a:ext cx="7191000" cy="17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615" name="Google Shape;615;p62"/>
          <p:cNvSpPr/>
          <p:nvPr/>
        </p:nvSpPr>
        <p:spPr>
          <a:xfrm>
            <a:off x="1536191" y="3076875"/>
            <a:ext cx="9156375" cy="164702"/>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sp>
        <p:nvSpPr>
          <p:cNvPr id="616" name="Google Shape;616;p62"/>
          <p:cNvSpPr/>
          <p:nvPr/>
        </p:nvSpPr>
        <p:spPr>
          <a:xfrm>
            <a:off x="1533647" y="2865150"/>
            <a:ext cx="7944900" cy="174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617" name="Google Shape;617;p62"/>
          <p:cNvSpPr/>
          <p:nvPr/>
        </p:nvSpPr>
        <p:spPr>
          <a:xfrm>
            <a:off x="10462757" y="3392975"/>
            <a:ext cx="10098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wayfinding	</a:t>
            </a:r>
            <a:endParaRPr sz="1400" b="0" i="0" u="none" strike="noStrike" cap="none">
              <a:solidFill>
                <a:srgbClr val="000000"/>
              </a:solidFill>
              <a:latin typeface="Arial"/>
              <a:ea typeface="Arial"/>
              <a:cs typeface="Arial"/>
              <a:sym typeface="Arial"/>
            </a:endParaRPr>
          </a:p>
        </p:txBody>
      </p:sp>
      <p:sp>
        <p:nvSpPr>
          <p:cNvPr id="618" name="Google Shape;618;p62"/>
          <p:cNvSpPr/>
          <p:nvPr/>
        </p:nvSpPr>
        <p:spPr>
          <a:xfrm>
            <a:off x="9571606" y="3744850"/>
            <a:ext cx="19254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Design for opt-in	</a:t>
            </a:r>
            <a:endParaRPr sz="1400" b="0" i="0" u="none" strike="noStrike" cap="none">
              <a:solidFill>
                <a:srgbClr val="000000"/>
              </a:solidFill>
              <a:latin typeface="Arial"/>
              <a:ea typeface="Arial"/>
              <a:cs typeface="Arial"/>
              <a:sym typeface="Arial"/>
            </a:endParaRPr>
          </a:p>
        </p:txBody>
      </p:sp>
      <p:sp>
        <p:nvSpPr>
          <p:cNvPr id="619" name="Google Shape;619;p6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302632" y="372559"/>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Blockers for 1095-B launch</a:t>
            </a:r>
            <a:endParaRPr/>
          </a:p>
        </p:txBody>
      </p:sp>
      <p:graphicFrame>
        <p:nvGraphicFramePr>
          <p:cNvPr id="625" name="Google Shape;625;p64"/>
          <p:cNvGraphicFramePr/>
          <p:nvPr/>
        </p:nvGraphicFramePr>
        <p:xfrm>
          <a:off x="407023" y="1041535"/>
          <a:ext cx="3000000" cy="3000000"/>
        </p:xfrm>
        <a:graphic>
          <a:graphicData uri="http://schemas.openxmlformats.org/drawingml/2006/table">
            <a:tbl>
              <a:tblPr>
                <a:noFill/>
                <a:tableStyleId>{56CC3DBB-A963-4A0F-BDFD-AC25741FF327}</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2"/>
                          </a:solidFill>
                          <a:latin typeface="Source Sans Pro SemiBold"/>
                          <a:ea typeface="Source Sans Pro SemiBold"/>
                          <a:cs typeface="Source Sans Pro SemiBold"/>
                          <a:sym typeface="Source Sans Pro SemiBold"/>
                        </a:rPr>
                        <a:t>Legal review</a:t>
                      </a:r>
                      <a:endParaRPr sz="1200" b="0" u="none" strike="noStrike" cap="none">
                        <a:solidFill>
                          <a:schemeClr val="dk2"/>
                        </a:solidFill>
                        <a:latin typeface="Source Sans Pro SemiBold"/>
                        <a:ea typeface="Source Sans Pro SemiBold"/>
                        <a:cs typeface="Source Sans Pro SemiBold"/>
                        <a:sym typeface="Source Sans Pro SemiBold"/>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in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2"/>
                          </a:solidFill>
                        </a:rPr>
                        <a:t>Team received PDF from IRS, but PDF is still not accessible once it is populated with data</a:t>
                      </a:r>
                      <a:endParaRPr sz="1200" b="0" i="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rPr>
                        <a:t>Team is awaiting further word from 508 office</a:t>
                      </a:r>
                      <a:endParaRPr sz="1200" b="0" i="0" u="none" strike="noStrike" cap="none">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6" name="Google Shape;626;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628" name="Google Shape;628;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29" name="Google Shape;629;p64"/>
          <p:cNvSpPr/>
          <p:nvPr/>
        </p:nvSpPr>
        <p:spPr>
          <a:xfrm>
            <a:off x="7739276" y="2341008"/>
            <a:ext cx="176721" cy="18341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4"/>
        <p:cNvGrpSpPr/>
        <p:nvPr/>
      </p:nvGrpSpPr>
      <p:grpSpPr>
        <a:xfrm>
          <a:off x="0" y="0"/>
          <a:ext cx="0" cy="0"/>
          <a:chOff x="0" y="0"/>
          <a:chExt cx="0" cy="0"/>
        </a:xfrm>
      </p:grpSpPr>
      <p:sp>
        <p:nvSpPr>
          <p:cNvPr id="635" name="Google Shape;635;p65"/>
          <p:cNvSpPr txBox="1">
            <a:spLocks noGrp="1"/>
          </p:cNvSpPr>
          <p:nvPr>
            <p:ph type="title"/>
          </p:nvPr>
        </p:nvSpPr>
        <p:spPr>
          <a:xfrm>
            <a:off x="252781" y="372559"/>
            <a:ext cx="11889369" cy="613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Remaining actions, with external dependencies</a:t>
            </a:r>
            <a:endParaRPr/>
          </a:p>
        </p:txBody>
      </p:sp>
      <p:sp>
        <p:nvSpPr>
          <p:cNvPr id="636" name="Google Shape;636;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aphicFrame>
        <p:nvGraphicFramePr>
          <p:cNvPr id="637" name="Google Shape;637;p65"/>
          <p:cNvGraphicFramePr/>
          <p:nvPr/>
        </p:nvGraphicFramePr>
        <p:xfrm>
          <a:off x="427741" y="938708"/>
          <a:ext cx="3000000" cy="3000000"/>
        </p:xfrm>
        <a:graphic>
          <a:graphicData uri="http://schemas.openxmlformats.org/drawingml/2006/table">
            <a:tbl>
              <a:tblPr>
                <a:noFill/>
                <a:tableStyleId>{56CC3DBB-A963-4A0F-BDFD-AC25741FF327}</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ITEM</a:t>
                      </a:r>
                      <a:endParaRPr sz="11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WORK STREAM</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TARGET </a:t>
                      </a:r>
                      <a:endParaRPr sz="1400" u="none" strike="noStrike" cap="none"/>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COMPLETE DATE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PREREQUISITE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SemiBold"/>
                          <a:ea typeface="Source Sans Pro SemiBold"/>
                          <a:cs typeface="Source Sans Pro SemiBold"/>
                          <a:sym typeface="Source Sans Pro SemiBold"/>
                        </a:rPr>
                        <a:t>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04775"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Work with tech to create a vets-website release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End of June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UAT</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Collaboration Cycle guidelines for UAT</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Opt-in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July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Legal Review</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to complete legal review for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Aug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Post Launch </a:t>
                      </a:r>
                      <a:endParaRPr sz="1400" u="none" strike="noStrike" cap="none"/>
                    </a:p>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Check- 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update strategy</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2"/>
                          </a:solidFill>
                          <a:latin typeface="Source Sans Pro"/>
                          <a:ea typeface="Source Sans Pro"/>
                          <a:cs typeface="Source Sans Pro"/>
                          <a:sym typeface="Source Sans Pro"/>
                        </a:rPr>
                        <a:t>May or later</a:t>
                      </a:r>
                      <a:endParaRPr sz="1050" b="0" i="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complete and launched in production</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October - December 2022</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38" name="Google Shape;638;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39" name="Google Shape;639;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45" name="Google Shape;645;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646" name="Google Shape;646;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47" name="Google Shape;647;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1"/>
        <p:cNvGrpSpPr/>
        <p:nvPr/>
      </p:nvGrpSpPr>
      <p:grpSpPr>
        <a:xfrm>
          <a:off x="0" y="0"/>
          <a:ext cx="0" cy="0"/>
          <a:chOff x="0" y="0"/>
          <a:chExt cx="0" cy="0"/>
        </a:xfrm>
      </p:grpSpPr>
      <p:sp>
        <p:nvSpPr>
          <p:cNvPr id="652" name="Google Shape;65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 Health Hub </a:t>
            </a:r>
            <a:endParaRPr/>
          </a:p>
        </p:txBody>
      </p:sp>
      <p:sp>
        <p:nvSpPr>
          <p:cNvPr id="653" name="Google Shape;65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graphicFrame>
        <p:nvGraphicFramePr>
          <p:cNvPr id="654" name="Google Shape;654;p20"/>
          <p:cNvGraphicFramePr/>
          <p:nvPr/>
        </p:nvGraphicFramePr>
        <p:xfrm>
          <a:off x="431214" y="1030271"/>
          <a:ext cx="3000000" cy="3000000"/>
        </p:xfrm>
        <a:graphic>
          <a:graphicData uri="http://schemas.openxmlformats.org/drawingml/2006/table">
            <a:tbl>
              <a:tblPr>
                <a:noFill/>
                <a:tableStyleId>{56CC3DBB-A963-4A0F-BDFD-AC25741FF327}</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#41538</a:t>
                      </a:r>
                      <a:r>
                        <a:rPr lang="en-US" sz="1000" u="none" strike="noStrike" cap="none">
                          <a:latin typeface="Source Sans Pro"/>
                          <a:ea typeface="Source Sans Pro"/>
                          <a:cs typeface="Source Sans Pro"/>
                          <a:sym typeface="Source Sans Pro"/>
                        </a:rPr>
                        <a:t> Iterate and finalize IA trees w/ Hlt-Apt team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IA trees (Base, H0, H1)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#41540</a:t>
                      </a:r>
                      <a:r>
                        <a:rPr lang="en-US" sz="1000" u="none" strike="noStrike" cap="none">
                          <a:latin typeface="Source Sans Pro"/>
                          <a:ea typeface="Source Sans Pro"/>
                          <a:cs typeface="Source Sans Pro"/>
                          <a:sym typeface="Source Sans Pro"/>
                        </a:rPr>
                        <a:t> Design and build IA treejack tests in Optimal Workshop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Veteran baseline</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Veteran H0</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Veteran H1</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Caregiver baseline</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Caregiver H0</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Caregiver H1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2"/>
                        </a:rPr>
                        <a:t>#41542</a:t>
                      </a:r>
                      <a:r>
                        <a:rPr lang="en-US" sz="1000" u="none" strike="noStrike" cap="none">
                          <a:latin typeface="Source Sans Pro"/>
                          <a:ea typeface="Source Sans Pro"/>
                          <a:cs typeface="Source Sans Pro"/>
                          <a:sym typeface="Source Sans Pro"/>
                        </a:rPr>
                        <a:t> Iterate research plan to include links to appropriate tests on instruction emails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#41539</a:t>
                      </a:r>
                      <a:r>
                        <a:rPr lang="en-US" sz="1000" u="none" strike="noStrike" cap="none">
                          <a:latin typeface="Source Sans Pro"/>
                          <a:ea typeface="Source Sans Pro"/>
                          <a:cs typeface="Source Sans Pro"/>
                          <a:sym typeface="Source Sans Pro"/>
                        </a:rPr>
                        <a:t> Submit research plan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Recruitment plan</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#41600</a:t>
                      </a:r>
                      <a:r>
                        <a:rPr lang="en-US" sz="1000" u="none" strike="noStrike" cap="none">
                          <a:latin typeface="Source Sans Pro"/>
                          <a:ea typeface="Source Sans Pro"/>
                          <a:cs typeface="Source Sans Pro"/>
                          <a:sym typeface="Source Sans Pro"/>
                        </a:rPr>
                        <a:t> Conduct pilot test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Pilot test H0</a:t>
                      </a:r>
                      <a:endParaRPr sz="1000" u="none" strike="noStrike" cap="none">
                        <a:solidFill>
                          <a:schemeClr val="dk1"/>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Pilot test H1</a:t>
                      </a:r>
                      <a:endParaRPr sz="1000" u="sng" strike="noStrike" cap="none">
                        <a:solidFill>
                          <a:schemeClr val="hlink"/>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8"/>
                        </a:rPr>
                        <a:t>Pilot test Base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9"/>
                        </a:rPr>
                        <a:t>#41599</a:t>
                      </a:r>
                      <a:r>
                        <a:rPr lang="en-US" sz="1000" u="none" strike="noStrike" cap="none">
                          <a:latin typeface="Source Sans Pro"/>
                          <a:ea typeface="Source Sans Pro"/>
                          <a:cs typeface="Source Sans Pro"/>
                          <a:sym typeface="Source Sans Pro"/>
                        </a:rPr>
                        <a:t> Identify criteria for hypothesis validation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0"/>
                        </a:rPr>
                        <a:t>#41545</a:t>
                      </a:r>
                      <a:r>
                        <a:rPr lang="en-US" sz="1000" u="none" strike="noStrike" cap="none">
                          <a:latin typeface="Source Sans Pro"/>
                          <a:ea typeface="Source Sans Pro"/>
                          <a:cs typeface="Source Sans Pro"/>
                          <a:sym typeface="Source Sans Pro"/>
                        </a:rPr>
                        <a:t> Iterate on Veteran experience map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1"/>
                        </a:rPr>
                        <a:t>Veteran experience map</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2"/>
                        </a:rPr>
                        <a:t>#41601</a:t>
                      </a:r>
                      <a:r>
                        <a:rPr lang="en-US" sz="1000" u="none" strike="noStrike" cap="none">
                          <a:latin typeface="Source Sans Pro"/>
                          <a:ea typeface="Source Sans Pro"/>
                          <a:cs typeface="Source Sans Pro"/>
                          <a:sym typeface="Source Sans Pro"/>
                        </a:rPr>
                        <a:t> Define next research phase w/ Veterans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none" strike="noStrike" cap="none">
                          <a:latin typeface="Source Sans Pro"/>
                          <a:ea typeface="Source Sans Pro"/>
                          <a:cs typeface="Source Sans Pro"/>
                          <a:sym typeface="Source Sans Pro"/>
                        </a:rPr>
                        <a:t>Demo p. 11</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3"/>
                        </a:rPr>
                        <a:t>#41543</a:t>
                      </a:r>
                      <a:r>
                        <a:rPr lang="en-US" sz="1000" u="none" strike="noStrike" cap="none">
                          <a:latin typeface="Source Sans Pro"/>
                          <a:ea typeface="Source Sans Pro"/>
                          <a:cs typeface="Source Sans Pro"/>
                          <a:sym typeface="Source Sans Pro"/>
                        </a:rPr>
                        <a:t> Draft research plan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4"/>
                        </a:rPr>
                        <a:t>Research plan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5"/>
                        </a:rPr>
                        <a:t>#41949</a:t>
                      </a:r>
                      <a:r>
                        <a:rPr lang="en-US" sz="1000" u="none" strike="noStrike" cap="none">
                          <a:latin typeface="Source Sans Pro"/>
                          <a:ea typeface="Source Sans Pro"/>
                          <a:cs typeface="Source Sans Pro"/>
                          <a:sym typeface="Source Sans Pro"/>
                        </a:rPr>
                        <a:t> Iterate on IA treejack test task 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6"/>
                        </a:rPr>
                        <a:t>Task lists &amp; path goals</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7"/>
                        </a:rPr>
                        <a:t>#41948</a:t>
                      </a:r>
                      <a:r>
                        <a:rPr lang="en-US" sz="1000" u="none" strike="noStrike" cap="none">
                          <a:latin typeface="Source Sans Pro"/>
                          <a:ea typeface="Source Sans Pro"/>
                          <a:cs typeface="Source Sans Pro"/>
                          <a:sym typeface="Source Sans Pro"/>
                        </a:rPr>
                        <a:t> Business partner discovery #3</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8"/>
                        </a:rPr>
                        <a:t>Lauren 5/26</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55" name="Google Shape;65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56" name="Google Shape;656;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0"/>
        <p:cNvGrpSpPr/>
        <p:nvPr/>
      </p:nvGrpSpPr>
      <p:grpSpPr>
        <a:xfrm>
          <a:off x="0" y="0"/>
          <a:ext cx="0" cy="0"/>
          <a:chOff x="0" y="0"/>
          <a:chExt cx="0" cy="0"/>
        </a:xfrm>
      </p:grpSpPr>
      <p:sp>
        <p:nvSpPr>
          <p:cNvPr id="661" name="Google Shape;661;g127d9e567cc_1_85"/>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 1095-B </a:t>
            </a:r>
            <a:endParaRPr/>
          </a:p>
        </p:txBody>
      </p:sp>
      <p:sp>
        <p:nvSpPr>
          <p:cNvPr id="662" name="Google Shape;662;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graphicFrame>
        <p:nvGraphicFramePr>
          <p:cNvPr id="663" name="Google Shape;663;g127d9e567cc_1_85"/>
          <p:cNvGraphicFramePr/>
          <p:nvPr/>
        </p:nvGraphicFramePr>
        <p:xfrm>
          <a:off x="431214" y="1030271"/>
          <a:ext cx="3000000" cy="3000000"/>
        </p:xfrm>
        <a:graphic>
          <a:graphicData uri="http://schemas.openxmlformats.org/drawingml/2006/table">
            <a:tbl>
              <a:tblPr>
                <a:noFill/>
                <a:tableStyleId>{56CC3DBB-A963-4A0F-BDFD-AC25741FF327}</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#40454 </a:t>
                      </a:r>
                      <a:r>
                        <a:rPr lang="en-US" sz="1000" b="0" i="0" u="none" strike="noStrike" cap="none">
                          <a:solidFill>
                            <a:schemeClr val="dk1"/>
                          </a:solidFill>
                          <a:latin typeface="Source Sans Pro"/>
                          <a:ea typeface="Source Sans Pro"/>
                          <a:cs typeface="Source Sans Pro"/>
                          <a:sym typeface="Source Sans Pro"/>
                        </a:rPr>
                        <a:t> PM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5"/>
                        </a:rPr>
                        <a:t>#39723 </a:t>
                      </a:r>
                      <a:r>
                        <a:rPr lang="en-US" sz="1000" b="0" i="0" u="none" strike="noStrike" cap="none">
                          <a:solidFill>
                            <a:schemeClr val="dk1"/>
                          </a:solidFill>
                          <a:latin typeface="Source Sans Pro"/>
                          <a:ea typeface="Source Sans Pro"/>
                          <a:cs typeface="Source Sans Pro"/>
                          <a:sym typeface="Source Sans Pro"/>
                        </a:rPr>
                        <a:t> PM team to f/u on VA Notify ticket for opt-in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6"/>
                        </a:rPr>
                        <a:t>#CMDMRP-2269</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7"/>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8"/>
                        </a:rPr>
                        <a:t>YourIT # RITM6608047</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9"/>
                        </a:rPr>
                        <a:t>#38351 </a:t>
                      </a:r>
                      <a:r>
                        <a:rPr lang="en-US" sz="1000" b="0" i="0" u="none" strike="noStrike" cap="none">
                          <a:solidFill>
                            <a:schemeClr val="dk1"/>
                          </a:solidFill>
                          <a:latin typeface="Source Sans Pro"/>
                          <a:ea typeface="Source Sans Pro"/>
                          <a:cs typeface="Source Sans Pro"/>
                          <a:sym typeface="Source Sans Pro"/>
                        </a:rPr>
                        <a:t> Collaboration cycle: Staging review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9"/>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0"/>
                        </a:rPr>
                        <a:t>#36175 </a:t>
                      </a:r>
                      <a:r>
                        <a:rPr lang="en-US" sz="1000" b="0" i="0" u="none" strike="noStrike" cap="none">
                          <a:solidFill>
                            <a:schemeClr val="dk1"/>
                          </a:solidFill>
                          <a:latin typeface="Source Sans Pro"/>
                          <a:ea typeface="Source Sans Pro"/>
                          <a:cs typeface="Source Sans Pro"/>
                          <a:sym typeface="Source Sans Pro"/>
                        </a:rPr>
                        <a:t> 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0"/>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1"/>
                        </a:rPr>
                        <a:t>#38387</a:t>
                      </a:r>
                      <a:r>
                        <a:rPr lang="en-US" sz="1000" b="0" i="0" u="none" strike="noStrike" cap="none">
                          <a:solidFill>
                            <a:schemeClr val="dk1"/>
                          </a:solidFill>
                          <a:latin typeface="Source Sans Pro"/>
                          <a:ea typeface="Source Sans Pro"/>
                          <a:cs typeface="Source Sans Pro"/>
                          <a:sym typeface="Source Sans Pro"/>
                        </a:rPr>
                        <a:t>  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1"/>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u="none" strike="noStrike" cap="none">
                          <a:latin typeface="Source Sans Pro"/>
                          <a:ea typeface="Source Sans Pro"/>
                          <a:cs typeface="Source Sans Pro"/>
                          <a:sym typeface="Source Sans Pro"/>
                        </a:rPr>
                        <a:t>Tech</a:t>
                      </a:r>
                      <a:endParaRPr sz="1000" b="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2"/>
                        </a:rPr>
                        <a:t>#41559</a:t>
                      </a:r>
                      <a:r>
                        <a:rPr lang="en-US" sz="1000" b="0" i="0" u="none" strike="noStrike" cap="none">
                          <a:solidFill>
                            <a:schemeClr val="dk2"/>
                          </a:solidFill>
                          <a:latin typeface="Source Sans Pro"/>
                          <a:ea typeface="Source Sans Pro"/>
                          <a:cs typeface="Source Sans Pro"/>
                          <a:sym typeface="Source Sans Pro"/>
                        </a:rPr>
                        <a:t> 1095-B Launch discovery</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64" name="Google Shape;664;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65" name="Google Shape;665;g127d9e567cc_1_8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l="25632" t="13823" r="25632" b="26974"/>
          <a:stretch/>
        </p:blipFill>
        <p:spPr>
          <a:xfrm>
            <a:off x="2136127" y="2148840"/>
            <a:ext cx="891768" cy="891768"/>
          </a:xfrm>
          <a:prstGeom prst="ellipse">
            <a:avLst/>
          </a:prstGeom>
          <a:noFill/>
          <a:ln>
            <a:noFill/>
          </a:ln>
        </p:spPr>
      </p:pic>
      <p:pic>
        <p:nvPicPr>
          <p:cNvPr id="195" name="Google Shape;195;p55"/>
          <p:cNvPicPr preferRelativeResize="0"/>
          <p:nvPr/>
        </p:nvPicPr>
        <p:blipFill rotWithShape="1">
          <a:blip r:embed="rId4">
            <a:alphaModFix/>
          </a:blip>
          <a:srcRect t="11610" b="16390"/>
          <a:stretch/>
        </p:blipFill>
        <p:spPr>
          <a:xfrm>
            <a:off x="3886200" y="2148840"/>
            <a:ext cx="891768" cy="891768"/>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7644384" y="4535424"/>
            <a:ext cx="906673" cy="906673"/>
          </a:xfrm>
          <a:prstGeom prst="ellipse">
            <a:avLst/>
          </a:prstGeom>
          <a:noFill/>
          <a:ln>
            <a:noFill/>
          </a:ln>
        </p:spPr>
      </p:pic>
      <p:pic>
        <p:nvPicPr>
          <p:cNvPr id="201" name="Google Shape;201;p55"/>
          <p:cNvPicPr preferRelativeResize="0"/>
          <p:nvPr/>
        </p:nvPicPr>
        <p:blipFill rotWithShape="1">
          <a:blip r:embed="rId10">
            <a:alphaModFix/>
          </a:blip>
          <a:srcRect/>
          <a:stretch/>
        </p:blipFill>
        <p:spPr>
          <a:xfrm>
            <a:off x="9189720" y="4535424"/>
            <a:ext cx="906673" cy="906673"/>
          </a:xfrm>
          <a:prstGeom prst="ellipse">
            <a:avLst/>
          </a:prstGeom>
          <a:noFill/>
          <a:ln>
            <a:noFill/>
          </a:ln>
        </p:spPr>
      </p:pic>
      <p:sp>
        <p:nvSpPr>
          <p:cNvPr id="202" name="Google Shape;202;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Jordan White</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Product Manager</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3847615"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2" name="Google Shape;212;p55"/>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sp>
        <p:nvSpPr>
          <p:cNvPr id="213" name="Google Shape;213;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4" name="Google Shape;214;p55"/>
          <p:cNvPicPr preferRelativeResize="0"/>
          <p:nvPr/>
        </p:nvPicPr>
        <p:blipFill rotWithShape="1">
          <a:blip r:embed="rId11">
            <a:alphaModFix/>
          </a:blip>
          <a:srcRect l="14184" t="16337" r="8959" b="12605"/>
          <a:stretch/>
        </p:blipFill>
        <p:spPr>
          <a:xfrm>
            <a:off x="447147" y="2148419"/>
            <a:ext cx="891768" cy="920424"/>
          </a:xfrm>
          <a:prstGeom prst="flowChartConnector">
            <a:avLst/>
          </a:prstGeom>
          <a:noFill/>
          <a:ln>
            <a:noFill/>
          </a:ln>
        </p:spPr>
      </p:pic>
      <p:pic>
        <p:nvPicPr>
          <p:cNvPr id="215" name="Google Shape;215;p55" descr="A person with a beard&#10;&#10;Description automatically generated with low confidence"/>
          <p:cNvPicPr preferRelativeResize="0"/>
          <p:nvPr/>
        </p:nvPicPr>
        <p:blipFill rotWithShape="1">
          <a:blip r:embed="rId12">
            <a:alphaModFix/>
          </a:blip>
          <a:srcRect l="14160" r="14004"/>
          <a:stretch/>
        </p:blipFill>
        <p:spPr>
          <a:xfrm>
            <a:off x="10753344" y="4535424"/>
            <a:ext cx="880529" cy="908764"/>
          </a:xfrm>
          <a:prstGeom prst="flowChartConnector">
            <a:avLst/>
          </a:prstGeom>
          <a:noFill/>
          <a:ln>
            <a:noFill/>
          </a:ln>
        </p:spPr>
      </p:pic>
      <p:sp>
        <p:nvSpPr>
          <p:cNvPr id="216" name="Google Shape;216;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Travis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7" name="Google Shape;217;p55"/>
          <p:cNvSpPr txBox="1"/>
          <p:nvPr/>
        </p:nvSpPr>
        <p:spPr>
          <a:xfrm>
            <a:off x="5590936" y="3183700"/>
            <a:ext cx="151785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8" name="Google Shape;218;p55" descr="A person with a beard&#10;&#10;Description automatically generated with low confidence"/>
          <p:cNvPicPr preferRelativeResize="0"/>
          <p:nvPr/>
        </p:nvPicPr>
        <p:blipFill rotWithShape="1">
          <a:blip r:embed="rId13">
            <a:alphaModFix/>
          </a:blip>
          <a:srcRect r="213" b="21596"/>
          <a:stretch/>
        </p:blipFill>
        <p:spPr>
          <a:xfrm>
            <a:off x="5602138" y="2150428"/>
            <a:ext cx="900063" cy="942943"/>
          </a:xfrm>
          <a:prstGeom prst="flowChartConnector">
            <a:avLst/>
          </a:prstGeom>
          <a:noFill/>
          <a:ln>
            <a:noFill/>
          </a:ln>
        </p:spPr>
      </p:pic>
      <p:pic>
        <p:nvPicPr>
          <p:cNvPr id="219" name="Google Shape;219;p55" descr="A person wearing sunglasses&#10;&#10;Description automatically generated with medium confidence"/>
          <p:cNvPicPr preferRelativeResize="0"/>
          <p:nvPr/>
        </p:nvPicPr>
        <p:blipFill rotWithShape="1">
          <a:blip r:embed="rId14">
            <a:alphaModFix/>
          </a:blip>
          <a:srcRect/>
          <a:stretch/>
        </p:blipFill>
        <p:spPr>
          <a:xfrm>
            <a:off x="3885409" y="4533836"/>
            <a:ext cx="841059" cy="910240"/>
          </a:xfrm>
          <a:prstGeom prst="flowChartConnector">
            <a:avLst/>
          </a:prstGeom>
          <a:noFill/>
          <a:ln>
            <a:noFill/>
          </a:ln>
        </p:spPr>
      </p:pic>
      <p:pic>
        <p:nvPicPr>
          <p:cNvPr id="220" name="Google Shape;220;p55" descr="A picture containing person, person&#10;&#10;Description automatically generated"/>
          <p:cNvPicPr preferRelativeResize="0"/>
          <p:nvPr/>
        </p:nvPicPr>
        <p:blipFill rotWithShape="1">
          <a:blip r:embed="rId15">
            <a:alphaModFix/>
          </a:blip>
          <a:srcRect l="13914" r="13415" b="48591"/>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4</a:t>
            </a:r>
            <a:endParaRPr/>
          </a:p>
        </p:txBody>
      </p:sp>
      <p:sp>
        <p:nvSpPr>
          <p:cNvPr id="671" name="Google Shape;671;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672" name="Google Shape;672;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73" name="Google Shape;673;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7"/>
        <p:cNvGrpSpPr/>
        <p:nvPr/>
      </p:nvGrpSpPr>
      <p:grpSpPr>
        <a:xfrm>
          <a:off x="0" y="0"/>
          <a:ext cx="0" cy="0"/>
          <a:chOff x="0" y="0"/>
          <a:chExt cx="0" cy="0"/>
        </a:xfrm>
      </p:grpSpPr>
      <p:graphicFrame>
        <p:nvGraphicFramePr>
          <p:cNvPr id="678" name="Google Shape;678;p68"/>
          <p:cNvGraphicFramePr/>
          <p:nvPr/>
        </p:nvGraphicFramePr>
        <p:xfrm>
          <a:off x="435089" y="1888500"/>
          <a:ext cx="3000000" cy="3000000"/>
        </p:xfrm>
        <a:graphic>
          <a:graphicData uri="http://schemas.openxmlformats.org/drawingml/2006/table">
            <a:tbl>
              <a:tblPr firstRow="1" bandRow="1">
                <a:noFill/>
                <a:tableStyleId>{E268D2F1-CDD1-41DD-AF45-AD817A72085D}</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June 14th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79" name="Google Shape;679;p68"/>
          <p:cNvCxnSpPr/>
          <p:nvPr/>
        </p:nvCxnSpPr>
        <p:spPr>
          <a:xfrm>
            <a:off x="3332716" y="5769225"/>
            <a:ext cx="8085600" cy="0"/>
          </a:xfrm>
          <a:prstGeom prst="straightConnector1">
            <a:avLst/>
          </a:prstGeom>
          <a:noFill/>
          <a:ln w="9525" cap="flat" cmpd="sng">
            <a:solidFill>
              <a:srgbClr val="747C74"/>
            </a:solidFill>
            <a:prstDash val="dot"/>
            <a:round/>
            <a:headEnd type="none" w="sm" len="sm"/>
            <a:tailEnd type="none" w="sm" len="sm"/>
          </a:ln>
        </p:spPr>
      </p:cxnSp>
      <p:cxnSp>
        <p:nvCxnSpPr>
          <p:cNvPr id="680" name="Google Shape;680;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81" name="Google Shape;681;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4 of Health Hub will focus on </a:t>
            </a:r>
            <a:endParaRPr sz="1400" b="0" i="0" u="none" strike="noStrike" cap="none">
              <a:solidFill>
                <a:srgbClr val="000000"/>
              </a:solidFill>
              <a:latin typeface="Arial"/>
              <a:ea typeface="Arial"/>
              <a:cs typeface="Arial"/>
              <a:sym typeface="Arial"/>
            </a:endParaRPr>
          </a:p>
        </p:txBody>
      </p:sp>
      <p:sp>
        <p:nvSpPr>
          <p:cNvPr id="682" name="Google Shape;682;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83" name="Google Shape;683;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684" name="Google Shape;684;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4 – Health Hub</a:t>
            </a:r>
            <a:endParaRPr sz="1800" b="0" i="0" u="none" strike="noStrike" cap="none">
              <a:solidFill>
                <a:schemeClr val="dk1"/>
              </a:solidFill>
              <a:latin typeface="Calibri"/>
              <a:ea typeface="Calibri"/>
              <a:cs typeface="Calibri"/>
              <a:sym typeface="Calibri"/>
            </a:endParaRPr>
          </a:p>
        </p:txBody>
      </p:sp>
      <p:sp>
        <p:nvSpPr>
          <p:cNvPr id="685" name="Google Shape;685;p68"/>
          <p:cNvSpPr txBox="1"/>
          <p:nvPr/>
        </p:nvSpPr>
        <p:spPr>
          <a:xfrm>
            <a:off x="4079356" y="2532900"/>
            <a:ext cx="6213900" cy="1539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Starting Treejack Testing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Test response monitoring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Draft testing protocol for qualitative research of hypotheses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Draft low fidelity prototypes for qualitative research</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Roadmap detail resolution</a:t>
            </a:r>
            <a:endParaRPr sz="1600" b="0" i="0" u="none" strike="noStrike" cap="none">
              <a:solidFill>
                <a:srgbClr val="000000"/>
              </a:solidFill>
              <a:latin typeface="PT Serif"/>
              <a:ea typeface="PT Serif"/>
              <a:cs typeface="PT Serif"/>
              <a:sym typeface="PT Serif"/>
            </a:endParaRPr>
          </a:p>
        </p:txBody>
      </p:sp>
      <p:sp>
        <p:nvSpPr>
          <p:cNvPr id="686" name="Google Shape;686;p68"/>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87" name="Google Shape;687;p68"/>
          <p:cNvSpPr txBox="1"/>
          <p:nvPr/>
        </p:nvSpPr>
        <p:spPr>
          <a:xfrm>
            <a:off x="4079356" y="4610521"/>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solidFill>
                  <a:schemeClr val="dk1"/>
                </a:solidFill>
                <a:latin typeface="PT Serif"/>
                <a:ea typeface="PT Serif"/>
                <a:cs typeface="PT Serif"/>
                <a:sym typeface="PT Serif"/>
              </a:rPr>
              <a:t>Build opt-in design element on 1095-B page</a:t>
            </a:r>
            <a:endParaRPr sz="1600">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Dark launch (pending 508 resolution)</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UAT</a:t>
            </a:r>
            <a:endParaRPr sz="1600" b="0" i="0" u="none" strike="noStrike" cap="none">
              <a:solidFill>
                <a:schemeClr val="dk1"/>
              </a:solidFill>
              <a:latin typeface="PT Serif"/>
              <a:ea typeface="PT Serif"/>
              <a:cs typeface="PT Serif"/>
              <a:sym typeface="PT Serif"/>
            </a:endParaRPr>
          </a:p>
        </p:txBody>
      </p:sp>
      <p:sp>
        <p:nvSpPr>
          <p:cNvPr id="688" name="Google Shape;688;p68"/>
          <p:cNvSpPr txBox="1"/>
          <p:nvPr/>
        </p:nvSpPr>
        <p:spPr>
          <a:xfrm>
            <a:off x="3557133" y="4309607"/>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89" name="Google Shape;689;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695" name="Google Shape;695;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3 DEMO</a:t>
            </a:r>
            <a:endParaRPr/>
          </a:p>
        </p:txBody>
      </p:sp>
      <p:sp>
        <p:nvSpPr>
          <p:cNvPr id="696" name="Google Shape;696;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697" name="Google Shape;697;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03" name="Google Shape;703;p28"/>
          <p:cNvGraphicFramePr/>
          <p:nvPr/>
        </p:nvGraphicFramePr>
        <p:xfrm>
          <a:off x="405935" y="1240033"/>
          <a:ext cx="3000000" cy="3000000"/>
        </p:xfrm>
        <a:graphic>
          <a:graphicData uri="http://schemas.openxmlformats.org/drawingml/2006/table">
            <a:tbl>
              <a:tblPr>
                <a:noFill/>
                <a:tableStyleId>{56CC3DBB-A963-4A0F-BDFD-AC25741FF327}</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04" name="Google Shape;704;p28"/>
          <p:cNvGrpSpPr/>
          <p:nvPr/>
        </p:nvGrpSpPr>
        <p:grpSpPr>
          <a:xfrm>
            <a:off x="419100" y="1427054"/>
            <a:ext cx="11353099" cy="230697"/>
            <a:chOff x="419100" y="1737020"/>
            <a:chExt cx="11353099" cy="230697"/>
          </a:xfrm>
        </p:grpSpPr>
        <p:cxnSp>
          <p:nvCxnSpPr>
            <p:cNvPr id="705" name="Google Shape;705;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06" name="Google Shape;706;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07" name="Google Shape;707;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08" name="Google Shape;708;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28"/>
          <p:cNvSpPr/>
          <p:nvPr/>
        </p:nvSpPr>
        <p:spPr>
          <a:xfrm>
            <a:off x="9081573" y="6135162"/>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3" name="Google Shape;713;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p28"/>
          <p:cNvSpPr txBox="1"/>
          <p:nvPr/>
        </p:nvSpPr>
        <p:spPr>
          <a:xfrm>
            <a:off x="6569242" y="246647"/>
            <a:ext cx="3645569"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to review and update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g12f1c5688cb_3_0"/>
          <p:cNvSpPr txBox="1">
            <a:spLocks noGrp="1"/>
          </p:cNvSpPr>
          <p:nvPr>
            <p:ph type="title"/>
          </p:nvPr>
        </p:nvSpPr>
        <p:spPr>
          <a:xfrm>
            <a:off x="319486" y="37349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20" name="Google Shape;720;g12f1c5688cb_3_0"/>
          <p:cNvGraphicFramePr/>
          <p:nvPr/>
        </p:nvGraphicFramePr>
        <p:xfrm>
          <a:off x="405935" y="1240033"/>
          <a:ext cx="3000000" cy="3000000"/>
        </p:xfrm>
        <a:graphic>
          <a:graphicData uri="http://schemas.openxmlformats.org/drawingml/2006/table">
            <a:tbl>
              <a:tblPr>
                <a:noFill/>
                <a:tableStyleId>{56CC3DBB-A963-4A0F-BDFD-AC25741FF327}</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21" name="Google Shape;721;g12f1c5688cb_3_0"/>
          <p:cNvGrpSpPr/>
          <p:nvPr/>
        </p:nvGrpSpPr>
        <p:grpSpPr>
          <a:xfrm>
            <a:off x="419100" y="1427054"/>
            <a:ext cx="11353200" cy="230725"/>
            <a:chOff x="419100" y="1737020"/>
            <a:chExt cx="11353200" cy="230725"/>
          </a:xfrm>
        </p:grpSpPr>
        <p:cxnSp>
          <p:nvCxnSpPr>
            <p:cNvPr id="722" name="Google Shape;722;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23" name="Google Shape;723;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24" name="Google Shape;724;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25" name="Google Shape;725;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6" name="Google Shape;726;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7" name="Google Shape;727;g12f1c5688cb_3_0"/>
          <p:cNvSpPr txBox="1"/>
          <p:nvPr/>
        </p:nvSpPr>
        <p:spPr>
          <a:xfrm>
            <a:off x="6569242" y="246647"/>
            <a:ext cx="3645600" cy="3078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to review and update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
        <p:cNvGrpSpPr/>
        <p:nvPr/>
      </p:nvGrpSpPr>
      <p:grpSpPr>
        <a:xfrm>
          <a:off x="0" y="0"/>
          <a:ext cx="0" cy="0"/>
          <a:chOff x="0" y="0"/>
          <a:chExt cx="0" cy="0"/>
        </a:xfrm>
      </p:grpSpPr>
      <p:pic>
        <p:nvPicPr>
          <p:cNvPr id="732" name="Google Shape;732;p25"/>
          <p:cNvPicPr preferRelativeResize="0"/>
          <p:nvPr/>
        </p:nvPicPr>
        <p:blipFill rotWithShape="1">
          <a:blip r:embed="rId3">
            <a:alphaModFix/>
          </a:blip>
          <a:srcRect/>
          <a:stretch/>
        </p:blipFill>
        <p:spPr>
          <a:xfrm>
            <a:off x="419102" y="2970225"/>
            <a:ext cx="5564300" cy="2855650"/>
          </a:xfrm>
          <a:prstGeom prst="rect">
            <a:avLst/>
          </a:prstGeom>
          <a:noFill/>
          <a:ln>
            <a:noFill/>
          </a:ln>
        </p:spPr>
      </p:pic>
      <p:graphicFrame>
        <p:nvGraphicFramePr>
          <p:cNvPr id="733" name="Google Shape;733;p25"/>
          <p:cNvGraphicFramePr/>
          <p:nvPr/>
        </p:nvGraphicFramePr>
        <p:xfrm>
          <a:off x="6778682" y="1459807"/>
          <a:ext cx="3000000" cy="3000000"/>
        </p:xfrm>
        <a:graphic>
          <a:graphicData uri="http://schemas.openxmlformats.org/drawingml/2006/table">
            <a:tbl>
              <a:tblPr firstRow="1" bandRow="1">
                <a:noFill/>
                <a:tableStyleId>{E268D2F1-CDD1-41DD-AF45-AD817A72085D}</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3 accounted for 7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46 total story points were completed;  Team committed to 51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8</a:t>
                      </a:r>
                      <a:r>
                        <a:rPr lang="en-US" sz="1200" b="0" i="0" u="none" strike="noStrike" cap="none">
                          <a:solidFill>
                            <a:schemeClr val="dk2"/>
                          </a:solidFill>
                          <a:latin typeface="Source Sans Pro"/>
                          <a:ea typeface="Source Sans Pro"/>
                          <a:cs typeface="Source Sans Pro"/>
                          <a:sym typeface="Source Sans Pro"/>
                        </a:rPr>
                        <a:t> Stories represent 1095-B work (</a:t>
                      </a:r>
                      <a:r>
                        <a:rPr lang="en-US" sz="1200" b="0" u="none" strike="noStrike" cap="none">
                          <a:solidFill>
                            <a:schemeClr val="dk2"/>
                          </a:solidFill>
                          <a:latin typeface="Source Sans Pro"/>
                          <a:ea typeface="Source Sans Pro"/>
                          <a:cs typeface="Source Sans Pro"/>
                          <a:sym typeface="Source Sans Pro"/>
                        </a:rPr>
                        <a:t>8</a:t>
                      </a:r>
                      <a:r>
                        <a:rPr lang="en-US" sz="1200" b="0" i="0" u="none" strike="noStrike" cap="none">
                          <a:solidFill>
                            <a:schemeClr val="dk2"/>
                          </a:solidFill>
                          <a:latin typeface="Source Sans Pro"/>
                          <a:ea typeface="Source Sans Pro"/>
                          <a:cs typeface="Source Sans Pro"/>
                          <a:sym typeface="Source Sans Pro"/>
                        </a:rPr>
                        <a:t> points) and </a:t>
                      </a:r>
                      <a:r>
                        <a:rPr lang="en-US" sz="1200" b="0" u="none" strike="noStrike" cap="none">
                          <a:solidFill>
                            <a:schemeClr val="dk2"/>
                          </a:solidFill>
                          <a:latin typeface="Source Sans Pro"/>
                          <a:ea typeface="Source Sans Pro"/>
                          <a:cs typeface="Source Sans Pro"/>
                          <a:sym typeface="Source Sans Pro"/>
                        </a:rPr>
                        <a:t>of that, 7 stories (5 points) remain blocked /</a:t>
                      </a:r>
                      <a:r>
                        <a:rPr lang="en-US" sz="1200" b="0" i="0" u="none" strike="noStrike" cap="none">
                          <a:solidFill>
                            <a:schemeClr val="dk2"/>
                          </a:solidFill>
                          <a:latin typeface="Source Sans Pro"/>
                          <a:ea typeface="Source Sans Pro"/>
                          <a:cs typeface="Source Sans Pro"/>
                          <a:sym typeface="Source Sans Pro"/>
                        </a:rPr>
                        <a:t> stalled related to Spanish translation</a:t>
                      </a:r>
                      <a:r>
                        <a:rPr lang="en-US" sz="1200" b="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and VA 508 office assistance request</a:t>
                      </a: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34" name="Google Shape;734;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25</a:t>
            </a:fld>
            <a:endParaRPr sz="1200" b="0" i="0" u="none" strike="noStrike" cap="none">
              <a:solidFill>
                <a:srgbClr val="8F8F8F"/>
              </a:solidFill>
              <a:latin typeface="Source Sans Pro"/>
              <a:ea typeface="Source Sans Pro"/>
              <a:cs typeface="Source Sans Pro"/>
              <a:sym typeface="Source Sans Pro"/>
            </a:endParaRPr>
          </a:p>
        </p:txBody>
      </p:sp>
      <p:sp>
        <p:nvSpPr>
          <p:cNvPr id="735" name="Google Shape;735;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36" name="Google Shape;736;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cxnSp>
        <p:nvCxnSpPr>
          <p:cNvPr id="737" name="Google Shape;737;p25"/>
          <p:cNvCxnSpPr/>
          <p:nvPr/>
        </p:nvCxnSpPr>
        <p:spPr>
          <a:xfrm rot="10800000" flipH="1">
            <a:off x="3963450" y="1683700"/>
            <a:ext cx="2828400" cy="1920300"/>
          </a:xfrm>
          <a:prstGeom prst="straightConnector1">
            <a:avLst/>
          </a:prstGeom>
          <a:noFill/>
          <a:ln w="9525" cap="flat" cmpd="sng">
            <a:solidFill>
              <a:schemeClr val="accent2"/>
            </a:solidFill>
            <a:prstDash val="solid"/>
            <a:miter lim="800000"/>
            <a:headEnd type="none" w="sm" len="sm"/>
            <a:tailEnd type="none" w="sm" len="sm"/>
          </a:ln>
        </p:spPr>
      </p:cxnSp>
      <p:sp>
        <p:nvSpPr>
          <p:cNvPr id="738" name="Google Shape;738;p25"/>
          <p:cNvSpPr/>
          <p:nvPr/>
        </p:nvSpPr>
        <p:spPr>
          <a:xfrm>
            <a:off x="2953875" y="3611725"/>
            <a:ext cx="991200" cy="20070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sp>
        <p:nvSpPr>
          <p:cNvPr id="739" name="Google Shape;739;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45" name="Google Shape;745;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cxnSp>
        <p:nvCxnSpPr>
          <p:cNvPr id="751" name="Google Shape;751;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52" name="Google Shape;752;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53" name="Google Shape;753;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a:solidFill>
                <a:srgbClr val="8A8A8A"/>
              </a:solidFill>
              <a:latin typeface="Source Sans Pro"/>
              <a:ea typeface="Source Sans Pro"/>
              <a:cs typeface="Source Sans Pro"/>
              <a:sym typeface="Source Sans Pro"/>
            </a:endParaRPr>
          </a:p>
        </p:txBody>
      </p:sp>
      <p:sp>
        <p:nvSpPr>
          <p:cNvPr id="754" name="Google Shape;754;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55" name="Google Shape;755;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56" name="Google Shape;756;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757" name="Google Shape;757;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58" name="Google Shape;758;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59" name="Google Shape;759;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60" name="Google Shape;760;p7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66" name="Google Shape;766;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67" name="Google Shape;767;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68" name="Google Shape;768;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69" name="Google Shape;769;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70" name="Google Shape;770;p71"/>
          <p:cNvGrpSpPr/>
          <p:nvPr/>
        </p:nvGrpSpPr>
        <p:grpSpPr>
          <a:xfrm>
            <a:off x="410431" y="309109"/>
            <a:ext cx="966093" cy="369094"/>
            <a:chOff x="410431" y="309109"/>
            <a:chExt cx="966093" cy="369094"/>
          </a:xfrm>
        </p:grpSpPr>
        <p:sp>
          <p:nvSpPr>
            <p:cNvPr id="771" name="Google Shape;771;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772" name="Google Shape;772;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773" name="Google Shape;773;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4" name="Google Shape;774;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80" name="Google Shape;780;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81" name="Google Shape;781;p11"/>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782" name="Google Shape;782;p1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83" name="Google Shape;783;p1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84" name="Google Shape;784;p11"/>
          <p:cNvGrpSpPr/>
          <p:nvPr/>
        </p:nvGrpSpPr>
        <p:grpSpPr>
          <a:xfrm>
            <a:off x="410431" y="309109"/>
            <a:ext cx="966093" cy="369094"/>
            <a:chOff x="410431" y="309109"/>
            <a:chExt cx="966093" cy="369094"/>
          </a:xfrm>
        </p:grpSpPr>
        <p:sp>
          <p:nvSpPr>
            <p:cNvPr id="785" name="Google Shape;785;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786" name="Google Shape;786;p1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7" name="Google Shape;787;p1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88" name="Google Shape;788;p1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3 DEMO</a:t>
            </a:r>
            <a:endParaRPr sz="1400" b="0" i="0" u="none" strike="noStrike" cap="non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94" name="Google Shape;794;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795" name="Google Shape;795;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96" name="Google Shape;796;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97" name="Google Shape;797;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98" name="Google Shape;798;p72"/>
          <p:cNvGrpSpPr/>
          <p:nvPr/>
        </p:nvGrpSpPr>
        <p:grpSpPr>
          <a:xfrm>
            <a:off x="410431" y="309109"/>
            <a:ext cx="966093" cy="369094"/>
            <a:chOff x="410431" y="309109"/>
            <a:chExt cx="966093" cy="369094"/>
          </a:xfrm>
        </p:grpSpPr>
        <p:sp>
          <p:nvSpPr>
            <p:cNvPr id="799" name="Google Shape;799;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00" name="Google Shape;800;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01" name="Google Shape;801;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02" name="Google Shape;802;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08" name="Google Shape;808;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09" name="Google Shape;809;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810" name="Google Shape;810;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11" name="Google Shape;811;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12" name="Google Shape;812;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13" name="Google Shape;813;p73"/>
          <p:cNvGrpSpPr/>
          <p:nvPr/>
        </p:nvGrpSpPr>
        <p:grpSpPr>
          <a:xfrm>
            <a:off x="411480" y="310896"/>
            <a:ext cx="1168498" cy="445321"/>
            <a:chOff x="410431" y="309109"/>
            <a:chExt cx="1123749" cy="369094"/>
          </a:xfrm>
        </p:grpSpPr>
        <p:sp>
          <p:nvSpPr>
            <p:cNvPr id="814" name="Google Shape;814;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15" name="Google Shape;815;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16" name="Google Shape;816;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cxnSp>
        <p:nvCxnSpPr>
          <p:cNvPr id="822" name="Google Shape;822;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23" name="Google Shape;823;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24" name="Google Shape;824;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825" name="Google Shape;825;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grpSp>
        <p:nvGrpSpPr>
          <p:cNvPr id="826" name="Google Shape;826;p74"/>
          <p:cNvGrpSpPr/>
          <p:nvPr/>
        </p:nvGrpSpPr>
        <p:grpSpPr>
          <a:xfrm>
            <a:off x="410431" y="309109"/>
            <a:ext cx="5150524" cy="369094"/>
            <a:chOff x="410431" y="309109"/>
            <a:chExt cx="5150524" cy="369094"/>
          </a:xfrm>
        </p:grpSpPr>
        <p:sp>
          <p:nvSpPr>
            <p:cNvPr id="827" name="Google Shape;827;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828" name="Google Shape;828;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grpSp>
      <p:sp>
        <p:nvSpPr>
          <p:cNvPr id="829" name="Google Shape;829;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830" name="Google Shape;830;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31" name="Google Shape;831;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32" name="Google Shape;832;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33" name="Google Shape;833;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39" name="Google Shape;839;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40" name="Google Shape;840;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41" name="Google Shape;841;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42" name="Google Shape;842;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43" name="Google Shape;843;p75"/>
          <p:cNvGrpSpPr/>
          <p:nvPr/>
        </p:nvGrpSpPr>
        <p:grpSpPr>
          <a:xfrm>
            <a:off x="410431" y="309109"/>
            <a:ext cx="966093" cy="369094"/>
            <a:chOff x="410431" y="309109"/>
            <a:chExt cx="966093" cy="369094"/>
          </a:xfrm>
        </p:grpSpPr>
        <p:sp>
          <p:nvSpPr>
            <p:cNvPr id="844" name="Google Shape;844;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45" name="Google Shape;845;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46" name="Google Shape;846;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47" name="Google Shape;847;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53" name="Google Shape;853;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54" name="Google Shape;854;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55" name="Google Shape;855;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56" name="Google Shape;856;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57" name="Google Shape;857;p76"/>
          <p:cNvGrpSpPr/>
          <p:nvPr/>
        </p:nvGrpSpPr>
        <p:grpSpPr>
          <a:xfrm>
            <a:off x="410431" y="309109"/>
            <a:ext cx="966093" cy="369094"/>
            <a:chOff x="410431" y="309109"/>
            <a:chExt cx="966093" cy="369094"/>
          </a:xfrm>
        </p:grpSpPr>
        <p:sp>
          <p:nvSpPr>
            <p:cNvPr id="858" name="Google Shape;858;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59" name="Google Shape;859;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60" name="Google Shape;860;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61" name="Google Shape;861;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67" name="Google Shape;867;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68" name="Google Shape;868;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869" name="Google Shape;869;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70" name="Google Shape;870;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71" name="Google Shape;871;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72" name="Google Shape;872;p77"/>
          <p:cNvGrpSpPr/>
          <p:nvPr/>
        </p:nvGrpSpPr>
        <p:grpSpPr>
          <a:xfrm>
            <a:off x="411480" y="310896"/>
            <a:ext cx="1168498" cy="445321"/>
            <a:chOff x="410431" y="309109"/>
            <a:chExt cx="1123749" cy="369094"/>
          </a:xfrm>
        </p:grpSpPr>
        <p:sp>
          <p:nvSpPr>
            <p:cNvPr id="873" name="Google Shape;873;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74" name="Google Shape;874;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75" name="Google Shape;875;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881" name="Google Shape;881;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882" name="Google Shape;882;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883" name="Google Shape;883;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sp>
        <p:nvSpPr>
          <p:cNvPr id="884" name="Google Shape;884;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5" name="Google Shape;885;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6" name="Google Shape;886;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7" name="Google Shape;887;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8" name="Google Shape;888;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9" name="Google Shape;889;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90" name="Google Shape;890;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891" name="Google Shape;891;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892" name="Google Shape;892;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893" name="Google Shape;893;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94" name="Google Shape;894;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895" name="Google Shape;895;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896" name="Google Shape;896;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897" name="Google Shape;897;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8" name="Google Shape;898;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9" name="Google Shape;899;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00" name="Google Shape;900;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01" name="Google Shape;901;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02" name="Google Shape;902;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03" name="Google Shape;903;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04" name="Google Shape;904;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05" name="Google Shape;905;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06" name="Google Shape;906;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7" name="Google Shape;907;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08" name="Google Shape;908;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9" name="Google Shape;909;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0" name="Google Shape;910;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11" name="Google Shape;911;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2" name="Google Shape;912;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3" name="Google Shape;913;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14" name="Google Shape;914;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15" name="Google Shape;915;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16" name="Google Shape;916;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917" name="Google Shape;917;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918" name="Google Shape;918;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919" name="Google Shape;919;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920" name="Google Shape;920;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921" name="Google Shape;921;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922" name="Google Shape;922;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23" name="Google Shape;923;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4" name="Google Shape;924;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5" name="Google Shape;925;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926" name="Google Shape;926;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927" name="Google Shape;927;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928" name="Google Shape;928;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29" name="Google Shape;929;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930" name="Google Shape;930;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1" name="Google Shape;93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32" name="Google Shape;932;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33" name="Google Shape;933;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4" name="Google Shape;934;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5" name="Google Shape;935;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6" name="Google Shape;936;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7" name="Google Shape;937;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938" name="Google Shape;938;p78"/>
          <p:cNvGrpSpPr/>
          <p:nvPr/>
        </p:nvGrpSpPr>
        <p:grpSpPr>
          <a:xfrm>
            <a:off x="9071817" y="670129"/>
            <a:ext cx="2767082" cy="407682"/>
            <a:chOff x="8441380" y="993571"/>
            <a:chExt cx="2767082" cy="407682"/>
          </a:xfrm>
        </p:grpSpPr>
        <p:sp>
          <p:nvSpPr>
            <p:cNvPr id="939" name="Google Shape;939;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0" name="Google Shape;940;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1" name="Google Shape;941;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2" name="Google Shape;942;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943" name="Google Shape;943;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944" name="Google Shape;944;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945" name="Google Shape;945;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46" name="Google Shape;946;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947" name="Google Shape;947;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948" name="Google Shape;948;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949" name="Google Shape;949;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50" name="Google Shape;950;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951" name="Google Shape;951;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952" name="Google Shape;952;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953" name="Google Shape;953;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54" name="Google Shape;954;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55" name="Google Shape;955;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956" name="Google Shape;956;p78"/>
          <p:cNvGrpSpPr/>
          <p:nvPr/>
        </p:nvGrpSpPr>
        <p:grpSpPr>
          <a:xfrm>
            <a:off x="704826" y="1077415"/>
            <a:ext cx="1301794" cy="5057210"/>
            <a:chOff x="7088474" y="1392482"/>
            <a:chExt cx="1365250" cy="5258585"/>
          </a:xfrm>
        </p:grpSpPr>
        <p:cxnSp>
          <p:nvCxnSpPr>
            <p:cNvPr id="957" name="Google Shape;957;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58" name="Google Shape;958;p78"/>
            <p:cNvGrpSpPr/>
            <p:nvPr/>
          </p:nvGrpSpPr>
          <p:grpSpPr>
            <a:xfrm>
              <a:off x="7088474" y="1392482"/>
              <a:ext cx="1365250" cy="404102"/>
              <a:chOff x="7209124" y="1424232"/>
              <a:chExt cx="1365250" cy="404102"/>
            </a:xfrm>
          </p:grpSpPr>
          <p:sp>
            <p:nvSpPr>
              <p:cNvPr id="959" name="Google Shape;959;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60" name="Google Shape;960;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961" name="Google Shape;961;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962" name="Google Shape;962;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963" name="Google Shape;963;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964" name="Google Shape;964;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965" name="Google Shape;965;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966" name="Google Shape;966;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967" name="Google Shape;967;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968" name="Google Shape;968;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969" name="Google Shape;969;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70" name="Google Shape;970;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71" name="Google Shape;971;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972" name="Google Shape;972;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799" y="3898925"/>
            <a:ext cx="4545600" cy="430800"/>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7772801" y="11982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9199425" y="3898925"/>
            <a:ext cx="2743200" cy="430800"/>
          </a:xfrm>
          <a:prstGeom prst="rect">
            <a:avLst/>
          </a:prstGeom>
          <a:solidFill>
            <a:srgbClr val="0365B9">
              <a:alpha val="29803"/>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8F8F8F"/>
                </a:solidFill>
                <a:latin typeface="Source Sans Pro"/>
                <a:ea typeface="Source Sans Pro"/>
                <a:cs typeface="Source Sans Pro"/>
                <a:sym typeface="Source Sans Pro"/>
              </a:rPr>
              <a:t>Follow ups as needed</a:t>
            </a:r>
            <a:endParaRPr sz="1200" b="1" i="0" u="none" strike="noStrike" cap="non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26</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27</a:t>
            </a:r>
            <a:endParaRPr sz="1200" b="0" i="0" u="none" strike="noStrike" cap="non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6" name="Google Shape;316;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21894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15000"/>
              </a:lnSpc>
              <a:spcBef>
                <a:spcPts val="0"/>
              </a:spcBef>
              <a:spcAft>
                <a:spcPts val="0"/>
              </a:spcAft>
              <a:buClr>
                <a:srgbClr val="000000"/>
              </a:buClr>
              <a:buSzPct val="127181"/>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ct val="127181"/>
              <a:buFont typeface="Arial"/>
              <a:buNone/>
            </a:pPr>
            <a:r>
              <a:rPr lang="en-US" sz="1400" b="0" i="0" u="none" strike="noStrike" cap="none">
                <a:solidFill>
                  <a:schemeClr val="dk2"/>
                </a:solidFill>
                <a:latin typeface="PT Serif"/>
                <a:ea typeface="PT Serif"/>
                <a:cs typeface="PT Serif"/>
                <a:sym typeface="PT Serif"/>
              </a:rPr>
              <a:t>For sprint 3 we focused on  initiating our first round of research on IA, Veteran experience map,  laid the foundation for a second round of research, and explored requirements for launch of 1095-B </a:t>
            </a:r>
            <a:r>
              <a:rPr lang="en-US" sz="1400" b="0" i="0" u="none" strike="noStrike" cap="none">
                <a:solidFill>
                  <a:srgbClr val="000000"/>
                </a:solidFill>
                <a:latin typeface="PT Serif"/>
                <a:ea typeface="PT Serif"/>
                <a:cs typeface="PT Serif"/>
                <a:sym typeface="PT Serif"/>
              </a:rPr>
              <a:t>		</a:t>
            </a:r>
            <a:endParaRPr sz="1400" b="0" i="0" u="none" strike="noStrike" cap="non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firstRow="1" bandRow="1">
                <a:noFill/>
                <a:tableStyleId>{E268D2F1-CDD1-41DD-AF45-AD817A72085D}</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7" name="Google Shape;327;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8" name="Google Shape;328;p9"/>
          <p:cNvSpPr txBox="1"/>
          <p:nvPr/>
        </p:nvSpPr>
        <p:spPr>
          <a:xfrm>
            <a:off x="3572507" y="181071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3572506" y="3689185"/>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
        <p:nvSpPr>
          <p:cNvPr id="331" name="Google Shape;331;p9"/>
          <p:cNvSpPr txBox="1"/>
          <p:nvPr/>
        </p:nvSpPr>
        <p:spPr>
          <a:xfrm>
            <a:off x="4065192" y="2086647"/>
            <a:ext cx="6213900" cy="1292662"/>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Finalized and submitted research plan</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Prepared and pilot tested IA treejack test</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Iterated experience map</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Preparations for future research</a:t>
            </a:r>
            <a:endParaRPr sz="1600" b="0" i="0" u="none" strike="noStrike" cap="none">
              <a:solidFill>
                <a:srgbClr val="000000"/>
              </a:solidFill>
              <a:latin typeface="PT Serif"/>
              <a:ea typeface="PT Serif"/>
              <a:cs typeface="PT Serif"/>
              <a:sym typeface="PT Serif"/>
            </a:endParaRPr>
          </a:p>
        </p:txBody>
      </p:sp>
      <p:sp>
        <p:nvSpPr>
          <p:cNvPr id="332" name="Google Shape;332;p9"/>
          <p:cNvSpPr txBox="1"/>
          <p:nvPr/>
        </p:nvSpPr>
        <p:spPr>
          <a:xfrm>
            <a:off x="4065192" y="3943203"/>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Monitored 1095-B Blockers</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Explored requirements for launch once unblocked</a:t>
            </a:r>
            <a:endParaRPr sz="1600" b="0" i="0" u="none" strike="noStrike" cap="none">
              <a:solidFill>
                <a:schemeClr val="dk1"/>
              </a:solidFill>
              <a:latin typeface="PT Serif"/>
              <a:ea typeface="PT Serif"/>
              <a:cs typeface="PT Serif"/>
              <a:sym typeface="PT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339" name="Google Shape;339;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0" name="Google Shape;340;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6"/>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Strategic Roadmap v1</a:t>
            </a:r>
            <a:endParaRPr/>
          </a:p>
        </p:txBody>
      </p:sp>
      <p:sp>
        <p:nvSpPr>
          <p:cNvPr id="346" name="Google Shape;346;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
        <p:nvSpPr>
          <p:cNvPr id="347" name="Google Shape;347;p5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 Management</a:t>
            </a:r>
            <a:endParaRPr sz="1800" b="0" i="0" u="none" strike="noStrike" cap="none">
              <a:solidFill>
                <a:schemeClr val="dk1"/>
              </a:solidFill>
              <a:latin typeface="Calibri"/>
              <a:ea typeface="Calibri"/>
              <a:cs typeface="Calibri"/>
              <a:sym typeface="Calibri"/>
            </a:endParaRPr>
          </a:p>
        </p:txBody>
      </p:sp>
      <p:cxnSp>
        <p:nvCxnSpPr>
          <p:cNvPr id="348" name="Google Shape;348;p56"/>
          <p:cNvCxnSpPr/>
          <p:nvPr/>
        </p:nvCxnSpPr>
        <p:spPr>
          <a:xfrm>
            <a:off x="1806739" y="2342013"/>
            <a:ext cx="9810040" cy="2210"/>
          </a:xfrm>
          <a:prstGeom prst="straightConnector1">
            <a:avLst/>
          </a:prstGeom>
          <a:noFill/>
          <a:ln w="9525" cap="flat" cmpd="sng">
            <a:solidFill>
              <a:srgbClr val="232B34"/>
            </a:solidFill>
            <a:prstDash val="solid"/>
            <a:round/>
            <a:headEnd type="none" w="sm" len="sm"/>
            <a:tailEnd type="none" w="sm" len="sm"/>
          </a:ln>
        </p:spPr>
      </p:cxnSp>
      <p:sp>
        <p:nvSpPr>
          <p:cNvPr id="349" name="Google Shape;349;p56"/>
          <p:cNvSpPr txBox="1"/>
          <p:nvPr/>
        </p:nvSpPr>
        <p:spPr>
          <a:xfrm>
            <a:off x="608677" y="175603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YEAR</a:t>
            </a:r>
            <a:endParaRPr sz="1400" b="0" i="0" u="none" strike="noStrike" cap="none">
              <a:solidFill>
                <a:srgbClr val="000000"/>
              </a:solidFill>
              <a:latin typeface="Arial"/>
              <a:ea typeface="Arial"/>
              <a:cs typeface="Arial"/>
              <a:sym typeface="Arial"/>
            </a:endParaRPr>
          </a:p>
        </p:txBody>
      </p:sp>
      <p:sp>
        <p:nvSpPr>
          <p:cNvPr id="350" name="Google Shape;350;p56"/>
          <p:cNvSpPr txBox="1"/>
          <p:nvPr/>
        </p:nvSpPr>
        <p:spPr>
          <a:xfrm>
            <a:off x="941273" y="2483737"/>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Task Order</a:t>
            </a:r>
            <a:endParaRPr sz="1400" b="0" i="0" u="none" strike="noStrike" cap="none">
              <a:solidFill>
                <a:srgbClr val="000000"/>
              </a:solidFill>
              <a:latin typeface="Arial"/>
              <a:ea typeface="Arial"/>
              <a:cs typeface="Arial"/>
              <a:sym typeface="Arial"/>
            </a:endParaRPr>
          </a:p>
        </p:txBody>
      </p:sp>
      <p:sp>
        <p:nvSpPr>
          <p:cNvPr id="351" name="Google Shape;351;p56"/>
          <p:cNvSpPr txBox="1"/>
          <p:nvPr/>
        </p:nvSpPr>
        <p:spPr>
          <a:xfrm>
            <a:off x="607773" y="2057409"/>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352" name="Google Shape;352;p56"/>
          <p:cNvSpPr txBox="1"/>
          <p:nvPr/>
        </p:nvSpPr>
        <p:spPr>
          <a:xfrm>
            <a:off x="598999" y="314808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353" name="Google Shape;353;p56"/>
          <p:cNvSpPr txBox="1"/>
          <p:nvPr/>
        </p:nvSpPr>
        <p:spPr>
          <a:xfrm>
            <a:off x="1797158" y="2034992"/>
            <a:ext cx="1554480"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354" name="Google Shape;354;p56"/>
          <p:cNvSpPr txBox="1"/>
          <p:nvPr/>
        </p:nvSpPr>
        <p:spPr>
          <a:xfrm>
            <a:off x="2954029"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16</a:t>
            </a:r>
            <a:endParaRPr sz="1200" b="0" i="0" u="none" strike="noStrike" cap="none">
              <a:solidFill>
                <a:srgbClr val="8F8F8F"/>
              </a:solidFill>
              <a:latin typeface="Source Sans Pro"/>
              <a:ea typeface="Source Sans Pro"/>
              <a:cs typeface="Source Sans Pro"/>
              <a:sym typeface="Source Sans Pro"/>
            </a:endParaRPr>
          </a:p>
        </p:txBody>
      </p:sp>
      <p:sp>
        <p:nvSpPr>
          <p:cNvPr id="355" name="Google Shape;355;p56"/>
          <p:cNvSpPr txBox="1"/>
          <p:nvPr/>
        </p:nvSpPr>
        <p:spPr>
          <a:xfrm>
            <a:off x="367495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17</a:t>
            </a:r>
            <a:endParaRPr sz="1200" b="0" i="0" u="none" strike="noStrike" cap="none">
              <a:solidFill>
                <a:srgbClr val="8F8F8F"/>
              </a:solidFill>
              <a:latin typeface="Source Sans Pro"/>
              <a:ea typeface="Source Sans Pro"/>
              <a:cs typeface="Source Sans Pro"/>
              <a:sym typeface="Source Sans Pro"/>
            </a:endParaRPr>
          </a:p>
        </p:txBody>
      </p:sp>
      <p:sp>
        <p:nvSpPr>
          <p:cNvPr id="356" name="Google Shape;356;p56"/>
          <p:cNvSpPr txBox="1"/>
          <p:nvPr/>
        </p:nvSpPr>
        <p:spPr>
          <a:xfrm>
            <a:off x="4374402"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18</a:t>
            </a:r>
            <a:endParaRPr sz="1200" b="0" i="0" u="none" strike="noStrike" cap="none">
              <a:solidFill>
                <a:srgbClr val="8F8F8F"/>
              </a:solidFill>
              <a:latin typeface="Source Sans Pro"/>
              <a:ea typeface="Source Sans Pro"/>
              <a:cs typeface="Source Sans Pro"/>
              <a:sym typeface="Source Sans Pro"/>
            </a:endParaRPr>
          </a:p>
        </p:txBody>
      </p:sp>
      <p:sp>
        <p:nvSpPr>
          <p:cNvPr id="357" name="Google Shape;357;p56"/>
          <p:cNvSpPr txBox="1"/>
          <p:nvPr/>
        </p:nvSpPr>
        <p:spPr>
          <a:xfrm>
            <a:off x="5116744"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19</a:t>
            </a:r>
            <a:endParaRPr sz="1200" b="0" i="0" u="none" strike="noStrike" cap="none">
              <a:solidFill>
                <a:srgbClr val="8F8F8F"/>
              </a:solidFill>
              <a:latin typeface="Source Sans Pro"/>
              <a:ea typeface="Source Sans Pro"/>
              <a:cs typeface="Source Sans Pro"/>
              <a:sym typeface="Source Sans Pro"/>
            </a:endParaRPr>
          </a:p>
        </p:txBody>
      </p:sp>
      <p:sp>
        <p:nvSpPr>
          <p:cNvPr id="358" name="Google Shape;358;p56"/>
          <p:cNvSpPr txBox="1"/>
          <p:nvPr/>
        </p:nvSpPr>
        <p:spPr>
          <a:xfrm>
            <a:off x="584404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20</a:t>
            </a:r>
            <a:endParaRPr sz="1200" b="0" i="0" u="none" strike="noStrike" cap="none">
              <a:solidFill>
                <a:srgbClr val="8F8F8F"/>
              </a:solidFill>
              <a:latin typeface="Source Sans Pro"/>
              <a:ea typeface="Source Sans Pro"/>
              <a:cs typeface="Source Sans Pro"/>
              <a:sym typeface="Source Sans Pro"/>
            </a:endParaRPr>
          </a:p>
        </p:txBody>
      </p:sp>
      <p:sp>
        <p:nvSpPr>
          <p:cNvPr id="359" name="Google Shape;359;p56"/>
          <p:cNvSpPr txBox="1"/>
          <p:nvPr/>
        </p:nvSpPr>
        <p:spPr>
          <a:xfrm>
            <a:off x="658266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21</a:t>
            </a:r>
            <a:endParaRPr sz="1200" b="0" i="0" u="none" strike="noStrike" cap="none">
              <a:solidFill>
                <a:srgbClr val="8F8F8F"/>
              </a:solidFill>
              <a:latin typeface="Source Sans Pro"/>
              <a:ea typeface="Source Sans Pro"/>
              <a:cs typeface="Source Sans Pro"/>
              <a:sym typeface="Source Sans Pro"/>
            </a:endParaRPr>
          </a:p>
        </p:txBody>
      </p:sp>
      <p:sp>
        <p:nvSpPr>
          <p:cNvPr id="360" name="Google Shape;360;p56"/>
          <p:cNvSpPr txBox="1"/>
          <p:nvPr/>
        </p:nvSpPr>
        <p:spPr>
          <a:xfrm>
            <a:off x="7309961"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22</a:t>
            </a:r>
            <a:endParaRPr sz="1200" b="0" i="0" u="none" strike="noStrike" cap="none">
              <a:solidFill>
                <a:srgbClr val="8F8F8F"/>
              </a:solidFill>
              <a:latin typeface="Source Sans Pro"/>
              <a:ea typeface="Source Sans Pro"/>
              <a:cs typeface="Source Sans Pro"/>
              <a:sym typeface="Source Sans Pro"/>
            </a:endParaRPr>
          </a:p>
        </p:txBody>
      </p:sp>
      <p:sp>
        <p:nvSpPr>
          <p:cNvPr id="361" name="Google Shape;361;p56"/>
          <p:cNvSpPr txBox="1"/>
          <p:nvPr/>
        </p:nvSpPr>
        <p:spPr>
          <a:xfrm>
            <a:off x="804858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23</a:t>
            </a:r>
            <a:endParaRPr sz="1200" b="0" i="0" u="none" strike="noStrike" cap="none">
              <a:solidFill>
                <a:srgbClr val="8F8F8F"/>
              </a:solidFill>
              <a:latin typeface="Source Sans Pro"/>
              <a:ea typeface="Source Sans Pro"/>
              <a:cs typeface="Source Sans Pro"/>
              <a:sym typeface="Source Sans Pro"/>
            </a:endParaRPr>
          </a:p>
        </p:txBody>
      </p:sp>
      <p:sp>
        <p:nvSpPr>
          <p:cNvPr id="362" name="Google Shape;362;p56"/>
          <p:cNvSpPr txBox="1"/>
          <p:nvPr/>
        </p:nvSpPr>
        <p:spPr>
          <a:xfrm>
            <a:off x="8760838"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24</a:t>
            </a:r>
            <a:endParaRPr sz="1200" b="0" i="0" u="none" strike="noStrike" cap="none">
              <a:solidFill>
                <a:srgbClr val="8F8F8F"/>
              </a:solidFill>
              <a:latin typeface="Source Sans Pro"/>
              <a:ea typeface="Source Sans Pro"/>
              <a:cs typeface="Source Sans Pro"/>
              <a:sym typeface="Source Sans Pro"/>
            </a:endParaRPr>
          </a:p>
        </p:txBody>
      </p:sp>
      <p:sp>
        <p:nvSpPr>
          <p:cNvPr id="363" name="Google Shape;363;p56"/>
          <p:cNvSpPr txBox="1"/>
          <p:nvPr/>
        </p:nvSpPr>
        <p:spPr>
          <a:xfrm>
            <a:off x="946472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25</a:t>
            </a:r>
            <a:endParaRPr sz="1200" b="0" i="0" u="none" strike="noStrike" cap="none">
              <a:solidFill>
                <a:srgbClr val="8F8F8F"/>
              </a:solidFill>
              <a:latin typeface="Source Sans Pro"/>
              <a:ea typeface="Source Sans Pro"/>
              <a:cs typeface="Source Sans Pro"/>
              <a:sym typeface="Source Sans Pro"/>
            </a:endParaRPr>
          </a:p>
        </p:txBody>
      </p:sp>
      <p:sp>
        <p:nvSpPr>
          <p:cNvPr id="364" name="Google Shape;364;p56"/>
          <p:cNvSpPr txBox="1"/>
          <p:nvPr/>
        </p:nvSpPr>
        <p:spPr>
          <a:xfrm>
            <a:off x="3410269" y="2026197"/>
            <a:ext cx="1554480"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65" name="Google Shape;365;p56"/>
          <p:cNvSpPr txBox="1"/>
          <p:nvPr/>
        </p:nvSpPr>
        <p:spPr>
          <a:xfrm>
            <a:off x="5023380"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66" name="Google Shape;366;p56"/>
          <p:cNvSpPr txBox="1"/>
          <p:nvPr/>
        </p:nvSpPr>
        <p:spPr>
          <a:xfrm>
            <a:off x="6636717" y="2034393"/>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67" name="Google Shape;367;p56"/>
          <p:cNvSpPr txBox="1"/>
          <p:nvPr/>
        </p:nvSpPr>
        <p:spPr>
          <a:xfrm>
            <a:off x="8223235"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68" name="Google Shape;368;p56"/>
          <p:cNvSpPr txBox="1"/>
          <p:nvPr/>
        </p:nvSpPr>
        <p:spPr>
          <a:xfrm>
            <a:off x="1665182" y="171459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grpSp>
        <p:nvGrpSpPr>
          <p:cNvPr id="369" name="Google Shape;369;p56"/>
          <p:cNvGrpSpPr/>
          <p:nvPr/>
        </p:nvGrpSpPr>
        <p:grpSpPr>
          <a:xfrm>
            <a:off x="4369064" y="1445295"/>
            <a:ext cx="1351008" cy="4448188"/>
            <a:chOff x="5439141" y="1320086"/>
            <a:chExt cx="1351008" cy="4448188"/>
          </a:xfrm>
        </p:grpSpPr>
        <p:cxnSp>
          <p:nvCxnSpPr>
            <p:cNvPr id="370" name="Google Shape;370;p56"/>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56"/>
            <p:cNvGrpSpPr/>
            <p:nvPr/>
          </p:nvGrpSpPr>
          <p:grpSpPr>
            <a:xfrm>
              <a:off x="5439141" y="1320086"/>
              <a:ext cx="1351008" cy="427115"/>
              <a:chOff x="5559791" y="1351836"/>
              <a:chExt cx="1351008" cy="427115"/>
            </a:xfrm>
          </p:grpSpPr>
          <p:sp>
            <p:nvSpPr>
              <p:cNvPr id="372" name="Google Shape;372;p56"/>
              <p:cNvSpPr/>
              <p:nvPr/>
            </p:nvSpPr>
            <p:spPr>
              <a:xfrm>
                <a:off x="5559791" y="1351836"/>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73" name="Google Shape;373;p56"/>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74" name="Google Shape;374;p56"/>
          <p:cNvSpPr txBox="1"/>
          <p:nvPr/>
        </p:nvSpPr>
        <p:spPr>
          <a:xfrm>
            <a:off x="9836572"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75" name="Google Shape;375;p56"/>
          <p:cNvSpPr txBox="1"/>
          <p:nvPr/>
        </p:nvSpPr>
        <p:spPr>
          <a:xfrm>
            <a:off x="941273" y="2724724"/>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sp>
        <p:nvSpPr>
          <p:cNvPr id="376" name="Google Shape;376;p56"/>
          <p:cNvSpPr txBox="1"/>
          <p:nvPr/>
        </p:nvSpPr>
        <p:spPr>
          <a:xfrm>
            <a:off x="599000" y="2270757"/>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SPRINT</a:t>
            </a:r>
            <a:endParaRPr sz="1200" b="0" i="0" u="none" strike="noStrike" cap="none">
              <a:solidFill>
                <a:srgbClr val="0467B8"/>
              </a:solidFill>
              <a:latin typeface="Source Sans Pro"/>
              <a:ea typeface="Source Sans Pro"/>
              <a:cs typeface="Source Sans Pro"/>
              <a:sym typeface="Source Sans Pro"/>
            </a:endParaRPr>
          </a:p>
        </p:txBody>
      </p:sp>
      <p:sp>
        <p:nvSpPr>
          <p:cNvPr id="377" name="Google Shape;377;p56"/>
          <p:cNvSpPr txBox="1"/>
          <p:nvPr/>
        </p:nvSpPr>
        <p:spPr>
          <a:xfrm>
            <a:off x="2954029"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378" name="Google Shape;378;p56"/>
          <p:cNvSpPr txBox="1"/>
          <p:nvPr/>
        </p:nvSpPr>
        <p:spPr>
          <a:xfrm>
            <a:off x="437440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379" name="Google Shape;379;p56"/>
          <p:cNvSpPr txBox="1"/>
          <p:nvPr/>
        </p:nvSpPr>
        <p:spPr>
          <a:xfrm>
            <a:off x="5098166"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380" name="Google Shape;380;p56"/>
          <p:cNvSpPr txBox="1"/>
          <p:nvPr/>
        </p:nvSpPr>
        <p:spPr>
          <a:xfrm>
            <a:off x="5829423"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381" name="Google Shape;381;p56"/>
          <p:cNvSpPr txBox="1"/>
          <p:nvPr/>
        </p:nvSpPr>
        <p:spPr>
          <a:xfrm>
            <a:off x="6561138"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382" name="Google Shape;382;p56"/>
          <p:cNvSpPr txBox="1"/>
          <p:nvPr/>
        </p:nvSpPr>
        <p:spPr>
          <a:xfrm>
            <a:off x="7305946"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383" name="Google Shape;383;p56"/>
          <p:cNvSpPr txBox="1"/>
          <p:nvPr/>
        </p:nvSpPr>
        <p:spPr>
          <a:xfrm>
            <a:off x="8039914"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384" name="Google Shape;384;p56"/>
          <p:cNvSpPr txBox="1"/>
          <p:nvPr/>
        </p:nvSpPr>
        <p:spPr>
          <a:xfrm>
            <a:off x="8760838"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385" name="Google Shape;385;p56"/>
          <p:cNvSpPr txBox="1"/>
          <p:nvPr/>
        </p:nvSpPr>
        <p:spPr>
          <a:xfrm>
            <a:off x="948176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386" name="Google Shape;386;p56"/>
          <p:cNvSpPr txBox="1"/>
          <p:nvPr/>
        </p:nvSpPr>
        <p:spPr>
          <a:xfrm>
            <a:off x="3658590"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387" name="Google Shape;387;p56"/>
          <p:cNvSpPr txBox="1"/>
          <p:nvPr/>
        </p:nvSpPr>
        <p:spPr>
          <a:xfrm>
            <a:off x="2954025" y="3924300"/>
            <a:ext cx="1415100" cy="418500"/>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Comparative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p:txBody>
      </p:sp>
      <p:sp>
        <p:nvSpPr>
          <p:cNvPr id="388" name="Google Shape;388;p56"/>
          <p:cNvSpPr txBox="1"/>
          <p:nvPr/>
        </p:nvSpPr>
        <p:spPr>
          <a:xfrm>
            <a:off x="8760838" y="5682268"/>
            <a:ext cx="1343965" cy="418507"/>
          </a:xfrm>
          <a:prstGeom prst="rect">
            <a:avLst/>
          </a:prstGeom>
          <a:solidFill>
            <a:srgbClr val="9163D8"/>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Future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 IA Map</a:t>
            </a:r>
            <a:endParaRPr sz="1200" b="0" i="0" u="none" strike="noStrike" cap="none">
              <a:solidFill>
                <a:schemeClr val="lt1"/>
              </a:solidFill>
              <a:latin typeface="Source Sans Pro"/>
              <a:ea typeface="Source Sans Pro"/>
              <a:cs typeface="Source Sans Pro"/>
              <a:sym typeface="Source Sans Pro"/>
            </a:endParaRPr>
          </a:p>
        </p:txBody>
      </p:sp>
      <p:sp>
        <p:nvSpPr>
          <p:cNvPr id="389" name="Google Shape;389;p56"/>
          <p:cNvSpPr txBox="1"/>
          <p:nvPr/>
        </p:nvSpPr>
        <p:spPr>
          <a:xfrm>
            <a:off x="2965305" y="4511702"/>
            <a:ext cx="2079327" cy="420624"/>
          </a:xfrm>
          <a:prstGeom prst="rect">
            <a:avLst/>
          </a:prstGeom>
          <a:solidFill>
            <a:srgbClr val="7185A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Existing Research Consolidation</a:t>
            </a:r>
            <a:endParaRPr sz="1200" b="0" i="0" u="none" strike="noStrike" cap="none">
              <a:solidFill>
                <a:schemeClr val="lt1"/>
              </a:solidFill>
              <a:latin typeface="Source Sans Pro"/>
              <a:ea typeface="Source Sans Pro"/>
              <a:cs typeface="Source Sans Pro"/>
              <a:sym typeface="Source Sans Pro"/>
            </a:endParaRPr>
          </a:p>
        </p:txBody>
      </p:sp>
      <p:sp>
        <p:nvSpPr>
          <p:cNvPr id="390" name="Google Shape;390;p56"/>
          <p:cNvSpPr txBox="1"/>
          <p:nvPr/>
        </p:nvSpPr>
        <p:spPr>
          <a:xfrm>
            <a:off x="4422900" y="3922350"/>
            <a:ext cx="35331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1" name="Google Shape;391;p56"/>
          <p:cNvSpPr txBox="1"/>
          <p:nvPr/>
        </p:nvSpPr>
        <p:spPr>
          <a:xfrm>
            <a:off x="6577852" y="4520175"/>
            <a:ext cx="28380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Tech Feasibility</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2" name="Google Shape;392;p56"/>
          <p:cNvSpPr txBox="1"/>
          <p:nvPr/>
        </p:nvSpPr>
        <p:spPr>
          <a:xfrm>
            <a:off x="8048426" y="5101220"/>
            <a:ext cx="1426273" cy="418507"/>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Recommendations</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3" name="Google Shape;393;p56"/>
          <p:cNvSpPr txBox="1"/>
          <p:nvPr/>
        </p:nvSpPr>
        <p:spPr>
          <a:xfrm>
            <a:off x="7956002" y="3915218"/>
            <a:ext cx="733968" cy="418507"/>
          </a:xfrm>
          <a:prstGeom prst="rect">
            <a:avLst/>
          </a:prstGeom>
          <a:noFill/>
          <a:ln w="9525" cap="flat" cmpd="sng">
            <a:solidFill>
              <a:schemeClr val="dk1"/>
            </a:solidFill>
            <a:prstDash val="dashDot"/>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Design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4" name="Google Shape;394;p56"/>
          <p:cNvSpPr txBox="1"/>
          <p:nvPr/>
        </p:nvSpPr>
        <p:spPr>
          <a:xfrm>
            <a:off x="3664007" y="5097137"/>
            <a:ext cx="1415185" cy="418507"/>
          </a:xfrm>
          <a:prstGeom prst="rect">
            <a:avLst/>
          </a:prstGeom>
          <a:solidFill>
            <a:srgbClr val="426EA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Current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IA Map</a:t>
            </a:r>
            <a:endParaRPr sz="1200" b="0" i="0" u="none" strike="noStrike" cap="none">
              <a:solidFill>
                <a:schemeClr val="lt1"/>
              </a:solidFill>
              <a:latin typeface="Source Sans Pro"/>
              <a:ea typeface="Source Sans Pro"/>
              <a:cs typeface="Source Sans Pro"/>
              <a:sym typeface="Source Sans Pro"/>
            </a:endParaRPr>
          </a:p>
        </p:txBody>
      </p:sp>
      <p:sp>
        <p:nvSpPr>
          <p:cNvPr id="395" name="Google Shape;395;p56"/>
          <p:cNvSpPr txBox="1"/>
          <p:nvPr/>
        </p:nvSpPr>
        <p:spPr>
          <a:xfrm>
            <a:off x="2954029" y="3335489"/>
            <a:ext cx="2060452" cy="418507"/>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Product Strategy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&amp; Planning</a:t>
            </a:r>
            <a:endParaRPr sz="1200" b="0" i="0" u="none" strike="noStrike" cap="none">
              <a:solidFill>
                <a:schemeClr val="lt1"/>
              </a:solidFill>
              <a:latin typeface="Source Sans Pro"/>
              <a:ea typeface="Source Sans Pro"/>
              <a:cs typeface="Source Sans Pro"/>
              <a:sym typeface="Source Sans Pro"/>
            </a:endParaRPr>
          </a:p>
        </p:txBody>
      </p:sp>
      <p:sp>
        <p:nvSpPr>
          <p:cNvPr id="396" name="Google Shape;396;p56"/>
          <p:cNvSpPr txBox="1"/>
          <p:nvPr/>
        </p:nvSpPr>
        <p:spPr>
          <a:xfrm>
            <a:off x="10103369" y="1704430"/>
            <a:ext cx="27432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Option YR</a:t>
            </a:r>
            <a:endParaRPr sz="1800" b="0" i="0" u="none" strike="noStrike" cap="none">
              <a:solidFill>
                <a:schemeClr val="dk1"/>
              </a:solidFill>
              <a:latin typeface="Calibri"/>
              <a:ea typeface="Calibri"/>
              <a:cs typeface="Calibri"/>
              <a:sym typeface="Calibri"/>
            </a:endParaRPr>
          </a:p>
        </p:txBody>
      </p:sp>
      <p:sp>
        <p:nvSpPr>
          <p:cNvPr id="397" name="Google Shape;397;p5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p:nvPr/>
        </p:nvSpPr>
        <p:spPr>
          <a:xfrm>
            <a:off x="5751090" y="2034509"/>
            <a:ext cx="1913772"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03" name="Google Shape;403;p57"/>
          <p:cNvSpPr/>
          <p:nvPr/>
        </p:nvSpPr>
        <p:spPr>
          <a:xfrm>
            <a:off x="1645940" y="4765228"/>
            <a:ext cx="3997661"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Discovery</a:t>
            </a:r>
            <a:endParaRPr sz="1400" b="0" i="0" u="none" strike="noStrike" cap="none">
              <a:solidFill>
                <a:schemeClr val="accent1"/>
              </a:solidFill>
              <a:latin typeface="Arial"/>
              <a:ea typeface="Arial"/>
              <a:cs typeface="Arial"/>
              <a:sym typeface="Arial"/>
            </a:endParaRPr>
          </a:p>
        </p:txBody>
      </p:sp>
      <p:cxnSp>
        <p:nvCxnSpPr>
          <p:cNvPr id="404" name="Google Shape;404;p57"/>
          <p:cNvCxnSpPr/>
          <p:nvPr/>
        </p:nvCxnSpPr>
        <p:spPr>
          <a:xfrm>
            <a:off x="9658748" y="2019367"/>
            <a:ext cx="24604" cy="3524808"/>
          </a:xfrm>
          <a:prstGeom prst="straightConnector1">
            <a:avLst/>
          </a:prstGeom>
          <a:noFill/>
          <a:ln w="9525" cap="flat" cmpd="sng">
            <a:solidFill>
              <a:srgbClr val="7F7F7F"/>
            </a:solidFill>
            <a:prstDash val="solid"/>
            <a:round/>
            <a:headEnd type="none" w="sm" len="sm"/>
            <a:tailEnd type="none" w="sm" len="sm"/>
          </a:ln>
        </p:spPr>
      </p:cxnSp>
      <p:sp>
        <p:nvSpPr>
          <p:cNvPr id="405" name="Google Shape;405;p5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Workplan v2</a:t>
            </a:r>
            <a:endParaRPr>
              <a:highlight>
                <a:srgbClr val="FFFF00"/>
              </a:highlight>
            </a:endParaRPr>
          </a:p>
        </p:txBody>
      </p:sp>
      <p:sp>
        <p:nvSpPr>
          <p:cNvPr id="406" name="Google Shape;406;p5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407" name="Google Shape;407;p57"/>
          <p:cNvSpPr txBox="1"/>
          <p:nvPr/>
        </p:nvSpPr>
        <p:spPr>
          <a:xfrm>
            <a:off x="1686241" y="2096934"/>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8" name="Google Shape;408;p57"/>
          <p:cNvSpPr txBox="1"/>
          <p:nvPr/>
        </p:nvSpPr>
        <p:spPr>
          <a:xfrm>
            <a:off x="2776776" y="2088556"/>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9" name="Google Shape;409;p57"/>
          <p:cNvSpPr txBox="1"/>
          <p:nvPr/>
        </p:nvSpPr>
        <p:spPr>
          <a:xfrm>
            <a:off x="4920774" y="209747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0" name="Google Shape;410;p57"/>
          <p:cNvSpPr txBox="1"/>
          <p:nvPr/>
        </p:nvSpPr>
        <p:spPr>
          <a:xfrm>
            <a:off x="3837789" y="2079186"/>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1" name="Google Shape;411;p57"/>
          <p:cNvSpPr txBox="1"/>
          <p:nvPr/>
        </p:nvSpPr>
        <p:spPr>
          <a:xfrm>
            <a:off x="1672956"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412" name="Google Shape;412;p57"/>
          <p:cNvSpPr txBox="1"/>
          <p:nvPr/>
        </p:nvSpPr>
        <p:spPr>
          <a:xfrm>
            <a:off x="3756035"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413" name="Google Shape;413;p57"/>
          <p:cNvSpPr txBox="1"/>
          <p:nvPr/>
        </p:nvSpPr>
        <p:spPr>
          <a:xfrm>
            <a:off x="5755073" y="209612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4" name="Google Shape;414;p57"/>
          <p:cNvSpPr txBox="1"/>
          <p:nvPr/>
        </p:nvSpPr>
        <p:spPr>
          <a:xfrm>
            <a:off x="5720543" y="184420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415" name="Google Shape;415;p57"/>
          <p:cNvSpPr/>
          <p:nvPr/>
        </p:nvSpPr>
        <p:spPr>
          <a:xfrm>
            <a:off x="1667845" y="2888953"/>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16" name="Google Shape;416;p57"/>
          <p:cNvCxnSpPr/>
          <p:nvPr/>
        </p:nvCxnSpPr>
        <p:spPr>
          <a:xfrm flipH="1">
            <a:off x="3735130" y="2018680"/>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417" name="Google Shape;417;p57"/>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418" name="Google Shape;418;p57"/>
          <p:cNvCxnSpPr>
            <a:endCxn id="402" idx="2"/>
          </p:cNvCxnSpPr>
          <p:nvPr/>
        </p:nvCxnSpPr>
        <p:spPr>
          <a:xfrm flipH="1">
            <a:off x="6707976" y="1985609"/>
            <a:ext cx="7500" cy="3525600"/>
          </a:xfrm>
          <a:prstGeom prst="straightConnector1">
            <a:avLst/>
          </a:prstGeom>
          <a:noFill/>
          <a:ln w="9525" cap="flat" cmpd="sng">
            <a:solidFill>
              <a:srgbClr val="C7C7C7"/>
            </a:solidFill>
            <a:prstDash val="dot"/>
            <a:round/>
            <a:headEnd type="none" w="sm" len="sm"/>
            <a:tailEnd type="none" w="sm" len="sm"/>
          </a:ln>
        </p:spPr>
      </p:cxnSp>
      <p:cxnSp>
        <p:nvCxnSpPr>
          <p:cNvPr id="419" name="Google Shape;419;p57"/>
          <p:cNvCxnSpPr/>
          <p:nvPr/>
        </p:nvCxnSpPr>
        <p:spPr>
          <a:xfrm>
            <a:off x="4736006" y="2018680"/>
            <a:ext cx="0" cy="3525495"/>
          </a:xfrm>
          <a:prstGeom prst="straightConnector1">
            <a:avLst/>
          </a:prstGeom>
          <a:noFill/>
          <a:ln w="9525" cap="flat" cmpd="sng">
            <a:solidFill>
              <a:srgbClr val="C7C7C7"/>
            </a:solidFill>
            <a:prstDash val="dot"/>
            <a:round/>
            <a:headEnd type="none" w="sm" len="sm"/>
            <a:tailEnd type="none" w="sm" len="sm"/>
          </a:ln>
        </p:spPr>
      </p:cxnSp>
      <p:cxnSp>
        <p:nvCxnSpPr>
          <p:cNvPr id="420" name="Google Shape;420;p57"/>
          <p:cNvCxnSpPr/>
          <p:nvPr/>
        </p:nvCxnSpPr>
        <p:spPr>
          <a:xfrm>
            <a:off x="5699341" y="2030715"/>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421" name="Google Shape;421;p57"/>
          <p:cNvCxnSpPr/>
          <p:nvPr/>
        </p:nvCxnSpPr>
        <p:spPr>
          <a:xfrm rot="10800000" flipH="1">
            <a:off x="520585" y="3662415"/>
            <a:ext cx="11082300" cy="11400"/>
          </a:xfrm>
          <a:prstGeom prst="straightConnector1">
            <a:avLst/>
          </a:prstGeom>
          <a:noFill/>
          <a:ln w="9525" cap="flat" cmpd="sng">
            <a:solidFill>
              <a:srgbClr val="747C74"/>
            </a:solidFill>
            <a:prstDash val="solid"/>
            <a:round/>
            <a:headEnd type="none" w="sm" len="sm"/>
            <a:tailEnd type="none" w="sm" len="sm"/>
          </a:ln>
        </p:spPr>
      </p:cxnSp>
      <p:cxnSp>
        <p:nvCxnSpPr>
          <p:cNvPr id="422" name="Google Shape;422;p57"/>
          <p:cNvCxnSpPr/>
          <p:nvPr/>
        </p:nvCxnSpPr>
        <p:spPr>
          <a:xfrm rot="10800000" flipH="1">
            <a:off x="523582" y="4732353"/>
            <a:ext cx="11082367" cy="6568"/>
          </a:xfrm>
          <a:prstGeom prst="straightConnector1">
            <a:avLst/>
          </a:prstGeom>
          <a:noFill/>
          <a:ln w="9525" cap="flat" cmpd="sng">
            <a:solidFill>
              <a:srgbClr val="747C74"/>
            </a:solidFill>
            <a:prstDash val="solid"/>
            <a:round/>
            <a:headEnd type="none" w="sm" len="sm"/>
            <a:tailEnd type="none" w="sm" len="sm"/>
          </a:ln>
        </p:spPr>
      </p:cxnSp>
      <p:sp>
        <p:nvSpPr>
          <p:cNvPr id="423" name="Google Shape;423;p57"/>
          <p:cNvSpPr/>
          <p:nvPr/>
        </p:nvSpPr>
        <p:spPr>
          <a:xfrm>
            <a:off x="1805923" y="2441401"/>
            <a:ext cx="18999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understanding of product and product goals</a:t>
            </a:r>
            <a:endParaRPr sz="900" b="0" i="0" u="none" strike="noStrike" cap="none">
              <a:solidFill>
                <a:srgbClr val="000000"/>
              </a:solidFill>
              <a:latin typeface="Source Sans Pro"/>
              <a:ea typeface="Source Sans Pro"/>
              <a:cs typeface="Source Sans Pro"/>
              <a:sym typeface="Source Sans Pro"/>
            </a:endParaRPr>
          </a:p>
        </p:txBody>
      </p:sp>
      <p:sp>
        <p:nvSpPr>
          <p:cNvPr id="424" name="Google Shape;424;p57"/>
          <p:cNvSpPr/>
          <p:nvPr/>
        </p:nvSpPr>
        <p:spPr>
          <a:xfrm>
            <a:off x="3767152" y="2442775"/>
            <a:ext cx="58434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Build Roadmap</a:t>
            </a:r>
            <a:endParaRPr sz="900" b="0" i="0" u="none" strike="noStrike" cap="none">
              <a:solidFill>
                <a:srgbClr val="000000"/>
              </a:solidFill>
              <a:latin typeface="Source Sans Pro"/>
              <a:ea typeface="Source Sans Pro"/>
              <a:cs typeface="Source Sans Pro"/>
              <a:sym typeface="Source Sans Pro"/>
            </a:endParaRPr>
          </a:p>
        </p:txBody>
      </p:sp>
      <p:sp>
        <p:nvSpPr>
          <p:cNvPr id="425" name="Google Shape;425;p57"/>
          <p:cNvSpPr/>
          <p:nvPr/>
        </p:nvSpPr>
        <p:spPr>
          <a:xfrm>
            <a:off x="1642323" y="3688176"/>
            <a:ext cx="2020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Comparative research</a:t>
            </a:r>
            <a:endParaRPr sz="900" b="0" i="0" u="none" strike="noStrike" cap="none">
              <a:solidFill>
                <a:srgbClr val="FDFFFD"/>
              </a:solidFill>
              <a:latin typeface="Source Sans Pro"/>
              <a:ea typeface="Source Sans Pro"/>
              <a:cs typeface="Source Sans Pro"/>
              <a:sym typeface="Source Sans Pro"/>
            </a:endParaRPr>
          </a:p>
        </p:txBody>
      </p:sp>
      <p:cxnSp>
        <p:nvCxnSpPr>
          <p:cNvPr id="426" name="Google Shape;426;p57"/>
          <p:cNvCxnSpPr/>
          <p:nvPr/>
        </p:nvCxnSpPr>
        <p:spPr>
          <a:xfrm>
            <a:off x="1632193" y="2025116"/>
            <a:ext cx="2084815" cy="0"/>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57"/>
          <p:cNvCxnSpPr/>
          <p:nvPr/>
        </p:nvCxnSpPr>
        <p:spPr>
          <a:xfrm>
            <a:off x="3756035" y="2025116"/>
            <a:ext cx="1925293" cy="0"/>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57"/>
          <p:cNvCxnSpPr/>
          <p:nvPr/>
        </p:nvCxnSpPr>
        <p:spPr>
          <a:xfrm>
            <a:off x="526863" y="5532630"/>
            <a:ext cx="11083066" cy="11545"/>
          </a:xfrm>
          <a:prstGeom prst="straightConnector1">
            <a:avLst/>
          </a:prstGeom>
          <a:noFill/>
          <a:ln w="9525" cap="flat" cmpd="sng">
            <a:solidFill>
              <a:srgbClr val="747C74"/>
            </a:solidFill>
            <a:prstDash val="solid"/>
            <a:round/>
            <a:headEnd type="none" w="sm" len="sm"/>
            <a:tailEnd type="none" w="sm" len="sm"/>
          </a:ln>
        </p:spPr>
      </p:cxnSp>
      <p:sp>
        <p:nvSpPr>
          <p:cNvPr id="429" name="Google Shape;429;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0" name="Google Shape;430;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431" name="Google Shape;431;p57"/>
          <p:cNvGrpSpPr/>
          <p:nvPr/>
        </p:nvGrpSpPr>
        <p:grpSpPr>
          <a:xfrm>
            <a:off x="9039633" y="670431"/>
            <a:ext cx="2100972" cy="318123"/>
            <a:chOff x="8441380" y="969090"/>
            <a:chExt cx="2100972" cy="318123"/>
          </a:xfrm>
        </p:grpSpPr>
        <p:sp>
          <p:nvSpPr>
            <p:cNvPr id="432" name="Google Shape;432;p5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3" name="Google Shape;433;p57"/>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4" name="Google Shape;434;p57"/>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435" name="Google Shape;435;p57"/>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team</a:t>
              </a:r>
              <a:endParaRPr sz="800" b="0" i="0" u="none" strike="noStrike" cap="none">
                <a:solidFill>
                  <a:schemeClr val="dk2"/>
                </a:solidFill>
                <a:latin typeface="Source Sans Pro"/>
                <a:ea typeface="Source Sans Pro"/>
                <a:cs typeface="Source Sans Pro"/>
                <a:sym typeface="Source Sans Pro"/>
              </a:endParaRPr>
            </a:p>
          </p:txBody>
        </p:sp>
      </p:grpSp>
      <p:sp>
        <p:nvSpPr>
          <p:cNvPr id="436" name="Google Shape;436;p57"/>
          <p:cNvSpPr txBox="1"/>
          <p:nvPr/>
        </p:nvSpPr>
        <p:spPr>
          <a:xfrm>
            <a:off x="6904134" y="2094195"/>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37" name="Google Shape;437;p57"/>
          <p:cNvCxnSpPr/>
          <p:nvPr/>
        </p:nvCxnSpPr>
        <p:spPr>
          <a:xfrm>
            <a:off x="6719380" y="2015401"/>
            <a:ext cx="0" cy="3528774"/>
          </a:xfrm>
          <a:prstGeom prst="straightConnector1">
            <a:avLst/>
          </a:prstGeom>
          <a:noFill/>
          <a:ln w="9525" cap="flat" cmpd="sng">
            <a:solidFill>
              <a:srgbClr val="C7C7C7"/>
            </a:solidFill>
            <a:prstDash val="dot"/>
            <a:round/>
            <a:headEnd type="none" w="sm" len="sm"/>
            <a:tailEnd type="none" w="sm" len="sm"/>
          </a:ln>
        </p:spPr>
      </p:cxnSp>
      <p:cxnSp>
        <p:nvCxnSpPr>
          <p:cNvPr id="438" name="Google Shape;438;p57"/>
          <p:cNvCxnSpPr/>
          <p:nvPr/>
        </p:nvCxnSpPr>
        <p:spPr>
          <a:xfrm>
            <a:off x="5728467" y="2028406"/>
            <a:ext cx="1925293" cy="0"/>
          </a:xfrm>
          <a:prstGeom prst="straightConnector1">
            <a:avLst/>
          </a:prstGeom>
          <a:noFill/>
          <a:ln w="12700" cap="flat" cmpd="sng">
            <a:solidFill>
              <a:schemeClr val="dk1"/>
            </a:solidFill>
            <a:prstDash val="solid"/>
            <a:round/>
            <a:headEnd type="none" w="sm" len="sm"/>
            <a:tailEnd type="none" w="sm" len="sm"/>
          </a:ln>
        </p:spPr>
      </p:cxnSp>
      <p:cxnSp>
        <p:nvCxnSpPr>
          <p:cNvPr id="439" name="Google Shape;439;p57"/>
          <p:cNvCxnSpPr/>
          <p:nvPr/>
        </p:nvCxnSpPr>
        <p:spPr>
          <a:xfrm>
            <a:off x="7679170" y="2038173"/>
            <a:ext cx="0" cy="3506002"/>
          </a:xfrm>
          <a:prstGeom prst="straightConnector1">
            <a:avLst/>
          </a:prstGeom>
          <a:noFill/>
          <a:ln w="9525" cap="flat" cmpd="sng">
            <a:solidFill>
              <a:srgbClr val="7F7F7F"/>
            </a:solidFill>
            <a:prstDash val="solid"/>
            <a:round/>
            <a:headEnd type="none" w="sm" len="sm"/>
            <a:tailEnd type="none" w="sm" len="sm"/>
          </a:ln>
        </p:spPr>
      </p:cxnSp>
      <p:sp>
        <p:nvSpPr>
          <p:cNvPr id="440" name="Google Shape;440;p57"/>
          <p:cNvSpPr txBox="1"/>
          <p:nvPr/>
        </p:nvSpPr>
        <p:spPr>
          <a:xfrm>
            <a:off x="7734659" y="2077323"/>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57"/>
          <p:cNvSpPr txBox="1"/>
          <p:nvPr/>
        </p:nvSpPr>
        <p:spPr>
          <a:xfrm>
            <a:off x="7700121" y="1825401"/>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cxnSp>
        <p:nvCxnSpPr>
          <p:cNvPr id="442" name="Google Shape;442;p57"/>
          <p:cNvCxnSpPr/>
          <p:nvPr/>
        </p:nvCxnSpPr>
        <p:spPr>
          <a:xfrm>
            <a:off x="7678919" y="2011909"/>
            <a:ext cx="0" cy="3520721"/>
          </a:xfrm>
          <a:prstGeom prst="straightConnector1">
            <a:avLst/>
          </a:prstGeom>
          <a:noFill/>
          <a:ln w="9525" cap="flat" cmpd="sng">
            <a:solidFill>
              <a:srgbClr val="7F7F7F"/>
            </a:solidFill>
            <a:prstDash val="solid"/>
            <a:round/>
            <a:headEnd type="none" w="sm" len="sm"/>
            <a:tailEnd type="none" w="sm" len="sm"/>
          </a:ln>
        </p:spPr>
      </p:cxnSp>
      <p:cxnSp>
        <p:nvCxnSpPr>
          <p:cNvPr id="443" name="Google Shape;443;p57"/>
          <p:cNvCxnSpPr/>
          <p:nvPr/>
        </p:nvCxnSpPr>
        <p:spPr>
          <a:xfrm rot="10800000" flipH="1">
            <a:off x="7700121" y="2021796"/>
            <a:ext cx="1935415" cy="970"/>
          </a:xfrm>
          <a:prstGeom prst="straightConnector1">
            <a:avLst/>
          </a:prstGeom>
          <a:noFill/>
          <a:ln w="12700" cap="flat" cmpd="sng">
            <a:solidFill>
              <a:schemeClr val="dk1"/>
            </a:solidFill>
            <a:prstDash val="solid"/>
            <a:round/>
            <a:headEnd type="none" w="sm" len="sm"/>
            <a:tailEnd type="none" w="sm" len="sm"/>
          </a:ln>
        </p:spPr>
      </p:cxnSp>
      <p:sp>
        <p:nvSpPr>
          <p:cNvPr id="444" name="Google Shape;444;p57"/>
          <p:cNvSpPr txBox="1"/>
          <p:nvPr/>
        </p:nvSpPr>
        <p:spPr>
          <a:xfrm>
            <a:off x="8895393" y="2075414"/>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45" name="Google Shape;445;p57"/>
          <p:cNvCxnSpPr/>
          <p:nvPr/>
        </p:nvCxnSpPr>
        <p:spPr>
          <a:xfrm>
            <a:off x="10594097" y="2077845"/>
            <a:ext cx="0" cy="3466330"/>
          </a:xfrm>
          <a:prstGeom prst="straightConnector1">
            <a:avLst/>
          </a:prstGeom>
          <a:noFill/>
          <a:ln w="9525" cap="flat" cmpd="sng">
            <a:solidFill>
              <a:srgbClr val="C7C7C7"/>
            </a:solidFill>
            <a:prstDash val="dot"/>
            <a:round/>
            <a:headEnd type="none" w="sm" len="sm"/>
            <a:tailEnd type="none" w="sm" len="sm"/>
          </a:ln>
        </p:spPr>
      </p:cxnSp>
      <p:sp>
        <p:nvSpPr>
          <p:cNvPr id="446" name="Google Shape;446;p57"/>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447" name="Google Shape;447;p57"/>
          <p:cNvGrpSpPr/>
          <p:nvPr/>
        </p:nvGrpSpPr>
        <p:grpSpPr>
          <a:xfrm>
            <a:off x="7040660" y="1528044"/>
            <a:ext cx="1295260" cy="4031266"/>
            <a:chOff x="7066561" y="1375225"/>
            <a:chExt cx="1365300" cy="5011519"/>
          </a:xfrm>
        </p:grpSpPr>
        <p:cxnSp>
          <p:nvCxnSpPr>
            <p:cNvPr id="448" name="Google Shape;448;p57"/>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449" name="Google Shape;449;p57"/>
            <p:cNvGrpSpPr/>
            <p:nvPr/>
          </p:nvGrpSpPr>
          <p:grpSpPr>
            <a:xfrm>
              <a:off x="7066561" y="1375225"/>
              <a:ext cx="1365300" cy="421359"/>
              <a:chOff x="7187211" y="1406975"/>
              <a:chExt cx="1365300" cy="421359"/>
            </a:xfrm>
          </p:grpSpPr>
          <p:sp>
            <p:nvSpPr>
              <p:cNvPr id="450" name="Google Shape;450;p57"/>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451" name="Google Shape;451;p57"/>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452" name="Google Shape;452;p57"/>
          <p:cNvCxnSpPr/>
          <p:nvPr/>
        </p:nvCxnSpPr>
        <p:spPr>
          <a:xfrm flipH="1">
            <a:off x="11605949" y="2025140"/>
            <a:ext cx="9754" cy="3519035"/>
          </a:xfrm>
          <a:prstGeom prst="straightConnector1">
            <a:avLst/>
          </a:prstGeom>
          <a:noFill/>
          <a:ln w="9525" cap="flat" cmpd="sng">
            <a:solidFill>
              <a:srgbClr val="7F7F7F"/>
            </a:solidFill>
            <a:prstDash val="solid"/>
            <a:round/>
            <a:headEnd type="none" w="sm" len="sm"/>
            <a:tailEnd type="none" w="sm" len="sm"/>
          </a:ln>
        </p:spPr>
      </p:cxnSp>
      <p:sp>
        <p:nvSpPr>
          <p:cNvPr id="453" name="Google Shape;453;p57"/>
          <p:cNvSpPr txBox="1"/>
          <p:nvPr/>
        </p:nvSpPr>
        <p:spPr>
          <a:xfrm>
            <a:off x="9691614" y="2083096"/>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4" name="Google Shape;454;p57"/>
          <p:cNvCxnSpPr/>
          <p:nvPr/>
        </p:nvCxnSpPr>
        <p:spPr>
          <a:xfrm rot="10800000" flipH="1">
            <a:off x="9683352" y="2021000"/>
            <a:ext cx="1935415" cy="970"/>
          </a:xfrm>
          <a:prstGeom prst="straightConnector1">
            <a:avLst/>
          </a:prstGeom>
          <a:noFill/>
          <a:ln w="12700" cap="flat" cmpd="sng">
            <a:solidFill>
              <a:schemeClr val="dk1"/>
            </a:solidFill>
            <a:prstDash val="solid"/>
            <a:round/>
            <a:headEnd type="none" w="sm" len="sm"/>
            <a:tailEnd type="none" w="sm" len="sm"/>
          </a:ln>
        </p:spPr>
      </p:cxnSp>
      <p:sp>
        <p:nvSpPr>
          <p:cNvPr id="455" name="Google Shape;455;p57"/>
          <p:cNvSpPr txBox="1"/>
          <p:nvPr/>
        </p:nvSpPr>
        <p:spPr>
          <a:xfrm>
            <a:off x="10852348" y="2081187"/>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6" name="Google Shape;456;p57"/>
          <p:cNvCxnSpPr/>
          <p:nvPr/>
        </p:nvCxnSpPr>
        <p:spPr>
          <a:xfrm>
            <a:off x="8597013" y="2025116"/>
            <a:ext cx="0" cy="3507514"/>
          </a:xfrm>
          <a:prstGeom prst="straightConnector1">
            <a:avLst/>
          </a:prstGeom>
          <a:noFill/>
          <a:ln w="9525" cap="flat" cmpd="sng">
            <a:solidFill>
              <a:srgbClr val="C7C7C7"/>
            </a:solidFill>
            <a:prstDash val="dot"/>
            <a:round/>
            <a:headEnd type="none" w="sm" len="sm"/>
            <a:tailEnd type="none" w="sm" len="sm"/>
          </a:ln>
        </p:spPr>
      </p:cxnSp>
      <p:sp>
        <p:nvSpPr>
          <p:cNvPr id="457" name="Google Shape;457;p57"/>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8" name="Google Shape;458;p57"/>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9" name="Google Shape;459;p57"/>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60" name="Google Shape;460;p57"/>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461" name="Google Shape;461;p57"/>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462" name="Google Shape;462;p57"/>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463" name="Google Shape;463;p57"/>
          <p:cNvSpPr txBox="1"/>
          <p:nvPr/>
        </p:nvSpPr>
        <p:spPr>
          <a:xfrm>
            <a:off x="9720016" y="184337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sp>
        <p:nvSpPr>
          <p:cNvPr id="464" name="Google Shape;464;p57"/>
          <p:cNvSpPr/>
          <p:nvPr/>
        </p:nvSpPr>
        <p:spPr>
          <a:xfrm>
            <a:off x="2717734" y="2836704"/>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initial workplan and backlog</a:t>
            </a:r>
            <a:endParaRPr sz="900" b="0" i="0" u="none" strike="noStrike" cap="none">
              <a:solidFill>
                <a:srgbClr val="000000"/>
              </a:solidFill>
              <a:latin typeface="Source Sans Pro"/>
              <a:ea typeface="Source Sans Pro"/>
              <a:cs typeface="Source Sans Pro"/>
              <a:sym typeface="Source Sans Pro"/>
            </a:endParaRPr>
          </a:p>
        </p:txBody>
      </p:sp>
      <p:sp>
        <p:nvSpPr>
          <p:cNvPr id="465" name="Google Shape;465;p57"/>
          <p:cNvSpPr txBox="1"/>
          <p:nvPr/>
        </p:nvSpPr>
        <p:spPr>
          <a:xfrm>
            <a:off x="1574298" y="3053176"/>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sp>
        <p:nvSpPr>
          <p:cNvPr id="466" name="Google Shape;466;p57"/>
          <p:cNvSpPr/>
          <p:nvPr/>
        </p:nvSpPr>
        <p:spPr>
          <a:xfrm>
            <a:off x="3810023" y="3688176"/>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Build initial research plan</a:t>
            </a:r>
            <a:endParaRPr sz="1400" b="0" i="0" u="none" strike="noStrike" cap="none">
              <a:solidFill>
                <a:srgbClr val="000000"/>
              </a:solidFill>
              <a:latin typeface="Arial"/>
              <a:ea typeface="Arial"/>
              <a:cs typeface="Arial"/>
              <a:sym typeface="Arial"/>
            </a:endParaRPr>
          </a:p>
        </p:txBody>
      </p:sp>
      <p:sp>
        <p:nvSpPr>
          <p:cNvPr id="467" name="Google Shape;467;p57"/>
          <p:cNvSpPr/>
          <p:nvPr/>
        </p:nvSpPr>
        <p:spPr>
          <a:xfrm>
            <a:off x="10729400" y="4765175"/>
            <a:ext cx="795600" cy="3420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Feasibility</a:t>
            </a:r>
            <a:endParaRPr sz="1400" b="0" i="0" u="none" strike="noStrike" cap="none">
              <a:solidFill>
                <a:schemeClr val="accent1"/>
              </a:solidFill>
              <a:latin typeface="Arial"/>
              <a:ea typeface="Arial"/>
              <a:cs typeface="Arial"/>
              <a:sym typeface="Arial"/>
            </a:endParaRPr>
          </a:p>
        </p:txBody>
      </p:sp>
      <p:sp>
        <p:nvSpPr>
          <p:cNvPr id="468" name="Google Shape;468;p57"/>
          <p:cNvSpPr/>
          <p:nvPr/>
        </p:nvSpPr>
        <p:spPr>
          <a:xfrm>
            <a:off x="3810023" y="4024351"/>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Initiate IA Tree Test Plan H0 &amp; H1</a:t>
            </a:r>
            <a:endParaRPr sz="900" b="0" i="0" u="none" strike="noStrike" cap="none">
              <a:solidFill>
                <a:srgbClr val="FDFFFD"/>
              </a:solidFill>
              <a:latin typeface="Source Sans Pro"/>
              <a:ea typeface="Source Sans Pro"/>
              <a:cs typeface="Source Sans Pro"/>
              <a:sym typeface="Source Sans Pro"/>
            </a:endParaRPr>
          </a:p>
        </p:txBody>
      </p:sp>
      <p:sp>
        <p:nvSpPr>
          <p:cNvPr id="469" name="Google Shape;469;p57"/>
          <p:cNvSpPr/>
          <p:nvPr/>
        </p:nvSpPr>
        <p:spPr>
          <a:xfrm>
            <a:off x="1631778" y="4353926"/>
            <a:ext cx="20313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Consolidate existing research</a:t>
            </a:r>
            <a:endParaRPr sz="900" b="0" i="0" u="none" strike="noStrike" cap="none">
              <a:solidFill>
                <a:srgbClr val="FDFFFD"/>
              </a:solidFill>
              <a:latin typeface="Source Sans Pro"/>
              <a:ea typeface="Source Sans Pro"/>
              <a:cs typeface="Source Sans Pro"/>
              <a:sym typeface="Source Sans Pro"/>
            </a:endParaRPr>
          </a:p>
        </p:txBody>
      </p:sp>
      <p:sp>
        <p:nvSpPr>
          <p:cNvPr id="470" name="Google Shape;470;p57"/>
          <p:cNvSpPr/>
          <p:nvPr/>
        </p:nvSpPr>
        <p:spPr>
          <a:xfrm>
            <a:off x="3810023" y="4353926"/>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Current state mapping</a:t>
            </a:r>
            <a:endParaRPr sz="900" b="0" i="0" u="none" strike="noStrike" cap="none">
              <a:solidFill>
                <a:srgbClr val="FDFFFD"/>
              </a:solidFill>
              <a:latin typeface="Source Sans Pro"/>
              <a:ea typeface="Source Sans Pro"/>
              <a:cs typeface="Source Sans Pro"/>
              <a:sym typeface="Source Sans Pro"/>
            </a:endParaRPr>
          </a:p>
        </p:txBody>
      </p:sp>
      <p:sp>
        <p:nvSpPr>
          <p:cNvPr id="471" name="Google Shape;471;p57"/>
          <p:cNvSpPr/>
          <p:nvPr/>
        </p:nvSpPr>
        <p:spPr>
          <a:xfrm>
            <a:off x="10025075" y="4330475"/>
            <a:ext cx="1500000" cy="3396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Additional research with Veterans</a:t>
            </a:r>
            <a:endParaRPr sz="1400" b="0" i="0" u="none" strike="noStrike" cap="none">
              <a:solidFill>
                <a:srgbClr val="000000"/>
              </a:solidFill>
              <a:latin typeface="Arial"/>
              <a:ea typeface="Arial"/>
              <a:cs typeface="Arial"/>
              <a:sym typeface="Arial"/>
            </a:endParaRPr>
          </a:p>
        </p:txBody>
      </p:sp>
      <p:sp>
        <p:nvSpPr>
          <p:cNvPr id="472" name="Google Shape;472;p57"/>
          <p:cNvSpPr/>
          <p:nvPr/>
        </p:nvSpPr>
        <p:spPr>
          <a:xfrm>
            <a:off x="5776275" y="3688175"/>
            <a:ext cx="38343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Research Activities  Plan (RAP)</a:t>
            </a:r>
            <a:endParaRPr sz="1400" b="0" i="0" u="none" strike="noStrike" cap="none">
              <a:solidFill>
                <a:srgbClr val="000000"/>
              </a:solidFill>
              <a:latin typeface="Arial"/>
              <a:ea typeface="Arial"/>
              <a:cs typeface="Arial"/>
              <a:sym typeface="Arial"/>
            </a:endParaRPr>
          </a:p>
        </p:txBody>
      </p:sp>
      <p:sp>
        <p:nvSpPr>
          <p:cNvPr id="473" name="Google Shape;473;p57"/>
          <p:cNvSpPr/>
          <p:nvPr/>
        </p:nvSpPr>
        <p:spPr>
          <a:xfrm>
            <a:off x="7476450" y="4008125"/>
            <a:ext cx="4044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IA Tree Test  Baseline, H0 &amp; H1 – Plan, Execute, Review</a:t>
            </a:r>
            <a:endParaRPr sz="1400" b="0" i="0" u="none" strike="noStrike" cap="none">
              <a:solidFill>
                <a:srgbClr val="000000"/>
              </a:solidFill>
              <a:latin typeface="Arial"/>
              <a:ea typeface="Arial"/>
              <a:cs typeface="Arial"/>
              <a:sym typeface="Arial"/>
            </a:endParaRPr>
          </a:p>
        </p:txBody>
      </p:sp>
      <p:sp>
        <p:nvSpPr>
          <p:cNvPr id="474" name="Google Shape;474;p57"/>
          <p:cNvSpPr/>
          <p:nvPr/>
        </p:nvSpPr>
        <p:spPr>
          <a:xfrm>
            <a:off x="1656361" y="3358589"/>
            <a:ext cx="3997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Business partner discovery</a:t>
            </a:r>
            <a:endParaRPr sz="900" b="0" i="0" u="none" strike="noStrike" cap="none">
              <a:solidFill>
                <a:srgbClr val="FDFFFD"/>
              </a:solidFill>
              <a:latin typeface="Source Sans Pro"/>
              <a:ea typeface="Source Sans Pro"/>
              <a:cs typeface="Source Sans Pro"/>
              <a:sym typeface="Source Sans Pro"/>
            </a:endParaRPr>
          </a:p>
        </p:txBody>
      </p:sp>
      <p:sp>
        <p:nvSpPr>
          <p:cNvPr id="475" name="Google Shape;475;p57"/>
          <p:cNvSpPr/>
          <p:nvPr/>
        </p:nvSpPr>
        <p:spPr>
          <a:xfrm>
            <a:off x="5776776" y="3358600"/>
            <a:ext cx="27687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Experience Map</a:t>
            </a:r>
            <a:endParaRPr sz="1400" b="0" i="0" u="none" strike="noStrike" cap="none">
              <a:solidFill>
                <a:srgbClr val="000000"/>
              </a:solidFill>
              <a:latin typeface="Arial"/>
              <a:ea typeface="Arial"/>
              <a:cs typeface="Arial"/>
              <a:sym typeface="Arial"/>
            </a:endParaRPr>
          </a:p>
        </p:txBody>
      </p:sp>
      <p:sp>
        <p:nvSpPr>
          <p:cNvPr id="476" name="Google Shape;476;p5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
          <p:cNvSpPr txBox="1"/>
          <p:nvPr/>
        </p:nvSpPr>
        <p:spPr>
          <a:xfrm>
            <a:off x="410075" y="750800"/>
            <a:ext cx="100101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finalized the trees and tasks for our treejack test</a:t>
            </a:r>
            <a:endParaRPr sz="1400" b="0" i="0" u="none" strike="noStrike" cap="none">
              <a:solidFill>
                <a:schemeClr val="dk1"/>
              </a:solidFill>
              <a:latin typeface="Arial"/>
              <a:ea typeface="Arial"/>
              <a:cs typeface="Arial"/>
              <a:sym typeface="Arial"/>
            </a:endParaRPr>
          </a:p>
        </p:txBody>
      </p:sp>
      <p:sp>
        <p:nvSpPr>
          <p:cNvPr id="482" name="Google Shape;482;p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83" name="Google Shape;483;p2"/>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484" name="Google Shape;484;p2"/>
          <p:cNvSpPr txBox="1"/>
          <p:nvPr/>
        </p:nvSpPr>
        <p:spPr>
          <a:xfrm>
            <a:off x="420623" y="1773936"/>
            <a:ext cx="7345800" cy="173432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and finalize IA trees w/ Hlt-Apt team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on IA treejack task list</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5"/>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Design and build IA treejack tests in Optimal Workshop</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6"/>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research plan to include links to appropriate test on instruction emails</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7"/>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Submit research plan #1</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8"/>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Conduct pilot testing</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485" name="Google Shape;485;p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a:solidFill>
                  <a:schemeClr val="hlink"/>
                </a:solidFill>
                <a:latin typeface="Source Sans Pro"/>
                <a:ea typeface="Source Sans Pro"/>
                <a:cs typeface="Source Sans Pro"/>
                <a:sym typeface="Source Sans Pro"/>
                <a:hlinkClick r:id="rId9"/>
              </a:rPr>
              <a:t>Research plan</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10"/>
              </a:rPr>
              <a:t>IA trees</a:t>
            </a:r>
            <a:endParaRPr sz="1200" b="0" i="0" u="none" strike="noStrike" cap="none">
              <a:solidFill>
                <a:srgbClr val="000000"/>
              </a:solidFill>
              <a:latin typeface="Source Sans Pro"/>
              <a:ea typeface="Source Sans Pro"/>
              <a:cs typeface="Source Sans Pro"/>
              <a:sym typeface="Source Sans Pro"/>
            </a:endParaRPr>
          </a:p>
        </p:txBody>
      </p:sp>
      <p:grpSp>
        <p:nvGrpSpPr>
          <p:cNvPr id="486" name="Google Shape;486;p2"/>
          <p:cNvGrpSpPr/>
          <p:nvPr/>
        </p:nvGrpSpPr>
        <p:grpSpPr>
          <a:xfrm>
            <a:off x="410431" y="309109"/>
            <a:ext cx="966093" cy="369094"/>
            <a:chOff x="410431" y="309109"/>
            <a:chExt cx="966093" cy="369094"/>
          </a:xfrm>
        </p:grpSpPr>
        <p:sp>
          <p:nvSpPr>
            <p:cNvPr id="487" name="Google Shape;487;p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488" name="Google Shape;488;p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2"/>
          <p:cNvSpPr txBox="1"/>
          <p:nvPr/>
        </p:nvSpPr>
        <p:spPr>
          <a:xfrm>
            <a:off x="410079" y="3585788"/>
            <a:ext cx="3500333" cy="1031011"/>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12 tasks for Veterans</a:t>
            </a:r>
            <a:endParaRPr sz="1400" b="0" i="0" u="none" strike="noStrike" cap="none">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11 tasks for Caregivers and family members</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490" name="Google Shape;490;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pic>
        <p:nvPicPr>
          <p:cNvPr id="491" name="Google Shape;491;p2" descr="A picture containing chart&#10;&#10;Description automatically generated"/>
          <p:cNvPicPr preferRelativeResize="0"/>
          <p:nvPr/>
        </p:nvPicPr>
        <p:blipFill rotWithShape="1">
          <a:blip r:embed="rId11">
            <a:alphaModFix/>
          </a:blip>
          <a:srcRect/>
          <a:stretch/>
        </p:blipFill>
        <p:spPr>
          <a:xfrm>
            <a:off x="5920154" y="2852347"/>
            <a:ext cx="5867400" cy="233733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3221</Words>
  <Application>Microsoft Office PowerPoint</Application>
  <PresentationFormat>Widescreen</PresentationFormat>
  <Paragraphs>831</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PT Serif</vt:lpstr>
      <vt:lpstr>Source Sans Pro</vt:lpstr>
      <vt:lpstr>Noto Sans Symbols</vt:lpstr>
      <vt:lpstr>Calibri</vt:lpstr>
      <vt:lpstr>Source Sans Pro SemiBold</vt:lpstr>
      <vt:lpstr>Arial</vt:lpstr>
      <vt:lpstr>1_Office Theme</vt:lpstr>
      <vt:lpstr>Sprint 3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Strategic Roadmap v1</vt:lpstr>
      <vt:lpstr>Health Hub Workplan v2</vt:lpstr>
      <vt:lpstr>PowerPoint Presentation</vt:lpstr>
      <vt:lpstr>PowerPoint Presentation</vt:lpstr>
      <vt:lpstr>PowerPoint Presentation</vt:lpstr>
      <vt:lpstr>PowerPoint Presentation</vt:lpstr>
      <vt:lpstr>1095-B Status Update</vt:lpstr>
      <vt:lpstr>1095-B Workplan </vt:lpstr>
      <vt:lpstr>Blockers for 1095-B launch</vt:lpstr>
      <vt:lpstr>1095-B Remaining actions, with external dependencies</vt:lpstr>
      <vt:lpstr>Sprint Deliverables</vt:lpstr>
      <vt:lpstr>Sprint 3 Deliverables – Health Hub </vt:lpstr>
      <vt:lpstr>Sprint 3 Deliverables – 1095-B </vt:lpstr>
      <vt:lpstr>Preview of Sprint 4</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 Demo</dc:title>
  <dc:creator>Jordan White</dc:creator>
  <cp:lastModifiedBy>Tami Corson</cp:lastModifiedBy>
  <cp:revision>1</cp:revision>
  <dcterms:created xsi:type="dcterms:W3CDTF">2022-02-09T22:10:49Z</dcterms:created>
  <dcterms:modified xsi:type="dcterms:W3CDTF">2022-06-01T15:22:58Z</dcterms:modified>
</cp:coreProperties>
</file>